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86" r:id="rId5"/>
    <p:sldId id="287" r:id="rId6"/>
    <p:sldId id="271" r:id="rId7"/>
    <p:sldId id="289" r:id="rId8"/>
    <p:sldId id="290" r:id="rId9"/>
    <p:sldId id="291" r:id="rId10"/>
    <p:sldId id="285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31">
          <p15:clr>
            <a:srgbClr val="A4A3A4"/>
          </p15:clr>
        </p15:guide>
        <p15:guide id="2" pos="3318">
          <p15:clr>
            <a:srgbClr val="A4A3A4"/>
          </p15:clr>
        </p15:guide>
        <p15:guide id="3" pos="4384">
          <p15:clr>
            <a:srgbClr val="A4A3A4"/>
          </p15:clr>
        </p15:guide>
        <p15:guide id="4" orient="horz" pos="527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j6w/gjtXIG5shaplXi1jQBfxPJ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>
        <p:guide orient="horz" pos="731"/>
        <p:guide pos="3318"/>
        <p:guide pos="4384"/>
        <p:guide orient="horz" pos="5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9" Type="http://customschemas.google.com/relationships/presentationmetadata" Target="metadata"/><Relationship Id="rId3" Type="http://schemas.openxmlformats.org/officeDocument/2006/relationships/slide" Target="slides/slide2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5" name="Google Shape;84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5863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725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0103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3429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493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封面页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2"/>
          <p:cNvSpPr txBox="1"/>
          <p:nvPr/>
        </p:nvSpPr>
        <p:spPr>
          <a:xfrm>
            <a:off x="10404519" y="1365498"/>
            <a:ext cx="4191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0" i="0" u="none" strike="noStrike" cap="none" dirty="0">
                <a:solidFill>
                  <a:srgbClr val="BFBFBF"/>
                </a:solidFill>
                <a:latin typeface="SimSun"/>
                <a:ea typeface="SimSun"/>
                <a:cs typeface="SimSun"/>
                <a:sym typeface="SimSun"/>
              </a:rPr>
              <a:t>平安健康</a:t>
            </a:r>
            <a:endParaRPr sz="1800" dirty="0">
              <a:solidFill>
                <a:srgbClr val="BFBFB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8" name="Google Shape;18;p32"/>
          <p:cNvSpPr txBox="1"/>
          <p:nvPr/>
        </p:nvSpPr>
        <p:spPr>
          <a:xfrm>
            <a:off x="11078628" y="791923"/>
            <a:ext cx="4191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rgbClr val="BFBFBF"/>
                </a:solidFill>
                <a:latin typeface="SimSun"/>
                <a:ea typeface="SimSun"/>
                <a:cs typeface="SimSun"/>
              </a:defRPr>
            </a:lvl1pPr>
          </a:lstStyle>
          <a:p>
            <a:pPr lvl="0"/>
            <a:r>
              <a:rPr lang="zh-CN" altLang="en-US" dirty="0">
                <a:sym typeface="SimSun"/>
              </a:rPr>
              <a:t>懸壺濟世</a:t>
            </a:r>
            <a:endParaRPr dirty="0">
              <a:sym typeface="SimSun"/>
            </a:endParaRPr>
          </a:p>
        </p:txBody>
      </p:sp>
      <p:pic>
        <p:nvPicPr>
          <p:cNvPr id="20" name="Google Shape;20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34450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1" name="Google Shape;21;p32" descr="模糊的照片&#10;&#10;描述已自动生成"/>
          <p:cNvPicPr preferRelativeResize="0"/>
          <p:nvPr/>
        </p:nvPicPr>
        <p:blipFill rotWithShape="1">
          <a:blip r:embed="rId3">
            <a:alphaModFix amt="38000"/>
          </a:blip>
          <a:srcRect/>
          <a:stretch/>
        </p:blipFill>
        <p:spPr>
          <a:xfrm>
            <a:off x="0" y="0"/>
            <a:ext cx="10728982" cy="4088828"/>
          </a:xfrm>
          <a:custGeom>
            <a:avLst/>
            <a:gdLst/>
            <a:ahLst/>
            <a:cxnLst/>
            <a:rect l="l" t="t" r="r" b="b"/>
            <a:pathLst>
              <a:path w="10728982" h="4088828" extrusionOk="0">
                <a:moveTo>
                  <a:pt x="0" y="0"/>
                </a:moveTo>
                <a:lnTo>
                  <a:pt x="10728982" y="0"/>
                </a:lnTo>
                <a:lnTo>
                  <a:pt x="10728982" y="4088828"/>
                </a:lnTo>
                <a:lnTo>
                  <a:pt x="0" y="408882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Google Shape;22;p32" descr="电脑合成图&#10;&#10;中度可信度描述已自动生成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915" y="2799752"/>
            <a:ext cx="1053530" cy="108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2" descr="电脑合成图&#10;&#10;中度可信度描述已自动生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5294" y="2895599"/>
            <a:ext cx="1391793" cy="1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32"/>
          <p:cNvGrpSpPr/>
          <p:nvPr/>
        </p:nvGrpSpPr>
        <p:grpSpPr>
          <a:xfrm>
            <a:off x="7859724" y="1897678"/>
            <a:ext cx="1320579" cy="836081"/>
            <a:chOff x="7759210" y="1935927"/>
            <a:chExt cx="1320579" cy="836081"/>
          </a:xfrm>
        </p:grpSpPr>
        <p:pic>
          <p:nvPicPr>
            <p:cNvPr id="25" name="Google Shape;25;p32" descr="图片包含 高, 黑暗, 游戏机, 交通&#10;&#10;描述已自动生成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759210" y="1935927"/>
              <a:ext cx="1320579" cy="8360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26;p32"/>
            <p:cNvSpPr txBox="1"/>
            <p:nvPr/>
          </p:nvSpPr>
          <p:spPr>
            <a:xfrm>
              <a:off x="8217013" y="2197434"/>
              <a:ext cx="3898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茶</a:t>
              </a: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目录页">
  <p:cSld name="目录页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9" name="Google Shape;29;p33"/>
          <p:cNvSpPr txBox="1"/>
          <p:nvPr/>
        </p:nvSpPr>
        <p:spPr>
          <a:xfrm>
            <a:off x="5080337" y="872859"/>
            <a:ext cx="203132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200" b="1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目錄</a:t>
            </a:r>
            <a:endParaRPr sz="7200" b="1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30" name="Google Shape;30;p33"/>
          <p:cNvGrpSpPr/>
          <p:nvPr/>
        </p:nvGrpSpPr>
        <p:grpSpPr>
          <a:xfrm>
            <a:off x="4228141" y="1411958"/>
            <a:ext cx="233363" cy="125379"/>
            <a:chOff x="4079079" y="-5618"/>
            <a:chExt cx="233363" cy="125379"/>
          </a:xfrm>
        </p:grpSpPr>
        <p:sp>
          <p:nvSpPr>
            <p:cNvPr id="31" name="Google Shape;31;p33"/>
            <p:cNvSpPr/>
            <p:nvPr/>
          </p:nvSpPr>
          <p:spPr>
            <a:xfrm>
              <a:off x="4079079" y="-5618"/>
              <a:ext cx="233363" cy="12537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2" name="Google Shape;32;p33"/>
            <p:cNvSpPr/>
            <p:nvPr/>
          </p:nvSpPr>
          <p:spPr>
            <a:xfrm>
              <a:off x="4101309" y="18270"/>
              <a:ext cx="188904" cy="10149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43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3" name="Google Shape;33;p33"/>
            <p:cNvSpPr/>
            <p:nvPr/>
          </p:nvSpPr>
          <p:spPr>
            <a:xfrm>
              <a:off x="4123538" y="42156"/>
              <a:ext cx="144444" cy="77605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87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4" name="Google Shape;34;p33"/>
            <p:cNvSpPr/>
            <p:nvPr/>
          </p:nvSpPr>
          <p:spPr>
            <a:xfrm>
              <a:off x="4145768" y="66042"/>
              <a:ext cx="99985" cy="5371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1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5" name="Google Shape;35;p33"/>
            <p:cNvSpPr/>
            <p:nvPr/>
          </p:nvSpPr>
          <p:spPr>
            <a:xfrm>
              <a:off x="4167998" y="89929"/>
              <a:ext cx="55525" cy="2983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9650" tIns="29825" rIns="59650" bIns="298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74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36" name="Google Shape;36;p33"/>
          <p:cNvGrpSpPr/>
          <p:nvPr/>
        </p:nvGrpSpPr>
        <p:grpSpPr>
          <a:xfrm>
            <a:off x="4111625" y="1545501"/>
            <a:ext cx="927918" cy="209918"/>
            <a:chOff x="3927899" y="1243022"/>
            <a:chExt cx="927918" cy="209918"/>
          </a:xfrm>
        </p:grpSpPr>
        <p:sp>
          <p:nvSpPr>
            <p:cNvPr id="37" name="Google Shape;37;p33"/>
            <p:cNvSpPr/>
            <p:nvPr/>
          </p:nvSpPr>
          <p:spPr>
            <a:xfrm>
              <a:off x="3927899" y="1243022"/>
              <a:ext cx="507771" cy="108566"/>
            </a:xfrm>
            <a:custGeom>
              <a:avLst/>
              <a:gdLst/>
              <a:ahLst/>
              <a:cxnLst/>
              <a:rect l="l" t="t" r="r" b="b"/>
              <a:pathLst>
                <a:path w="507771" h="108566" extrusionOk="0">
                  <a:moveTo>
                    <a:pt x="0" y="0"/>
                  </a:moveTo>
                  <a:lnTo>
                    <a:pt x="453488" y="0"/>
                  </a:lnTo>
                  <a:cubicBezTo>
                    <a:pt x="483468" y="0"/>
                    <a:pt x="507771" y="24303"/>
                    <a:pt x="507771" y="54283"/>
                  </a:cubicBezTo>
                  <a:lnTo>
                    <a:pt x="507770" y="54283"/>
                  </a:lnTo>
                  <a:cubicBezTo>
                    <a:pt x="507770" y="84263"/>
                    <a:pt x="483467" y="108566"/>
                    <a:pt x="453487" y="108566"/>
                  </a:cubicBez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8" name="Google Shape;38;p33"/>
            <p:cNvSpPr/>
            <p:nvPr/>
          </p:nvSpPr>
          <p:spPr>
            <a:xfrm>
              <a:off x="4139320" y="1351588"/>
              <a:ext cx="716497" cy="101352"/>
            </a:xfrm>
            <a:custGeom>
              <a:avLst/>
              <a:gdLst/>
              <a:ahLst/>
              <a:cxnLst/>
              <a:rect l="l" t="t" r="r" b="b"/>
              <a:pathLst>
                <a:path w="716497" h="101352" extrusionOk="0">
                  <a:moveTo>
                    <a:pt x="716497" y="101352"/>
                  </a:moveTo>
                  <a:lnTo>
                    <a:pt x="49882" y="101352"/>
                  </a:lnTo>
                  <a:cubicBezTo>
                    <a:pt x="22333" y="101352"/>
                    <a:pt x="0" y="79019"/>
                    <a:pt x="0" y="51470"/>
                  </a:cubicBezTo>
                  <a:cubicBezTo>
                    <a:pt x="0" y="23921"/>
                    <a:pt x="22333" y="1588"/>
                    <a:pt x="49882" y="1588"/>
                  </a:cubicBezTo>
                  <a:lnTo>
                    <a:pt x="248185" y="0"/>
                  </a:ln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39" name="Google Shape;39;p33"/>
          <p:cNvGrpSpPr/>
          <p:nvPr/>
        </p:nvGrpSpPr>
        <p:grpSpPr>
          <a:xfrm>
            <a:off x="7034622" y="1158706"/>
            <a:ext cx="762562" cy="348799"/>
            <a:chOff x="8758247" y="172661"/>
            <a:chExt cx="762562" cy="348799"/>
          </a:xfrm>
        </p:grpSpPr>
        <p:sp>
          <p:nvSpPr>
            <p:cNvPr id="40" name="Google Shape;40;p33"/>
            <p:cNvSpPr/>
            <p:nvPr/>
          </p:nvSpPr>
          <p:spPr>
            <a:xfrm>
              <a:off x="9146399" y="314814"/>
              <a:ext cx="148124" cy="108566"/>
            </a:xfrm>
            <a:custGeom>
              <a:avLst/>
              <a:gdLst/>
              <a:ahLst/>
              <a:cxnLst/>
              <a:rect l="l" t="t" r="r" b="b"/>
              <a:pathLst>
                <a:path w="148124" h="108566" extrusionOk="0">
                  <a:moveTo>
                    <a:pt x="148124" y="108566"/>
                  </a:moveTo>
                  <a:lnTo>
                    <a:pt x="54283" y="108566"/>
                  </a:lnTo>
                  <a:cubicBezTo>
                    <a:pt x="24303" y="108566"/>
                    <a:pt x="0" y="84263"/>
                    <a:pt x="0" y="54283"/>
                  </a:cubicBezTo>
                  <a:cubicBezTo>
                    <a:pt x="0" y="24303"/>
                    <a:pt x="24303" y="0"/>
                    <a:pt x="54283" y="0"/>
                  </a:cubicBez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1" name="Google Shape;41;p33"/>
            <p:cNvSpPr/>
            <p:nvPr/>
          </p:nvSpPr>
          <p:spPr>
            <a:xfrm flipH="1">
              <a:off x="8758247" y="421504"/>
              <a:ext cx="569148" cy="99956"/>
            </a:xfrm>
            <a:custGeom>
              <a:avLst/>
              <a:gdLst/>
              <a:ahLst/>
              <a:cxnLst/>
              <a:rect l="l" t="t" r="r" b="b"/>
              <a:pathLst>
                <a:path w="569148" h="99956" extrusionOk="0">
                  <a:moveTo>
                    <a:pt x="569148" y="99956"/>
                  </a:moveTo>
                  <a:lnTo>
                    <a:pt x="49978" y="99956"/>
                  </a:lnTo>
                  <a:cubicBezTo>
                    <a:pt x="22376" y="99956"/>
                    <a:pt x="0" y="77580"/>
                    <a:pt x="0" y="49978"/>
                  </a:cubicBezTo>
                  <a:cubicBezTo>
                    <a:pt x="0" y="22376"/>
                    <a:pt x="22376" y="0"/>
                    <a:pt x="49978" y="0"/>
                  </a:cubicBez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2" name="Google Shape;42;p33"/>
            <p:cNvSpPr/>
            <p:nvPr/>
          </p:nvSpPr>
          <p:spPr>
            <a:xfrm>
              <a:off x="8939669" y="172661"/>
              <a:ext cx="581140" cy="142154"/>
            </a:xfrm>
            <a:custGeom>
              <a:avLst/>
              <a:gdLst/>
              <a:ahLst/>
              <a:cxnLst/>
              <a:rect l="l" t="t" r="r" b="b"/>
              <a:pathLst>
                <a:path w="581140" h="142154" extrusionOk="0">
                  <a:moveTo>
                    <a:pt x="0" y="0"/>
                  </a:moveTo>
                  <a:lnTo>
                    <a:pt x="510063" y="0"/>
                  </a:lnTo>
                  <a:cubicBezTo>
                    <a:pt x="549318" y="0"/>
                    <a:pt x="581140" y="31822"/>
                    <a:pt x="581140" y="71077"/>
                  </a:cubicBezTo>
                  <a:lnTo>
                    <a:pt x="581139" y="71077"/>
                  </a:lnTo>
                  <a:cubicBezTo>
                    <a:pt x="581139" y="110332"/>
                    <a:pt x="549317" y="142154"/>
                    <a:pt x="510062" y="142154"/>
                  </a:cubicBezTo>
                  <a:lnTo>
                    <a:pt x="257175" y="142153"/>
                  </a:ln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43" name="Google Shape;43;p33"/>
          <p:cNvGrpSpPr/>
          <p:nvPr/>
        </p:nvGrpSpPr>
        <p:grpSpPr>
          <a:xfrm flipH="1">
            <a:off x="7389932" y="1033326"/>
            <a:ext cx="233363" cy="125379"/>
            <a:chOff x="4079079" y="-5618"/>
            <a:chExt cx="233363" cy="125379"/>
          </a:xfrm>
        </p:grpSpPr>
        <p:sp>
          <p:nvSpPr>
            <p:cNvPr id="44" name="Google Shape;44;p33"/>
            <p:cNvSpPr/>
            <p:nvPr/>
          </p:nvSpPr>
          <p:spPr>
            <a:xfrm>
              <a:off x="4079079" y="-5618"/>
              <a:ext cx="233363" cy="12537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5" name="Google Shape;45;p33"/>
            <p:cNvSpPr/>
            <p:nvPr/>
          </p:nvSpPr>
          <p:spPr>
            <a:xfrm>
              <a:off x="4101309" y="18270"/>
              <a:ext cx="188904" cy="10149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43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6" name="Google Shape;46;p33"/>
            <p:cNvSpPr/>
            <p:nvPr/>
          </p:nvSpPr>
          <p:spPr>
            <a:xfrm>
              <a:off x="4123538" y="42156"/>
              <a:ext cx="144444" cy="77605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87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7" name="Google Shape;47;p33"/>
            <p:cNvSpPr/>
            <p:nvPr/>
          </p:nvSpPr>
          <p:spPr>
            <a:xfrm>
              <a:off x="4145768" y="66042"/>
              <a:ext cx="99985" cy="5371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1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8" name="Google Shape;48;p33"/>
            <p:cNvSpPr/>
            <p:nvPr/>
          </p:nvSpPr>
          <p:spPr>
            <a:xfrm>
              <a:off x="4167998" y="89929"/>
              <a:ext cx="55525" cy="2983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9650" tIns="29825" rIns="59650" bIns="298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74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副标题页">
  <p:cSld name="副标题页">
    <p:bg>
      <p:bgPr>
        <a:gradFill>
          <a:gsLst>
            <a:gs pos="0">
              <a:srgbClr val="D0CECE">
                <a:alpha val="25882"/>
              </a:srgbClr>
            </a:gs>
            <a:gs pos="7000">
              <a:srgbClr val="D0CECE">
                <a:alpha val="25882"/>
              </a:srgbClr>
            </a:gs>
            <a:gs pos="100000">
              <a:srgbClr val="9CC5D1">
                <a:alpha val="15686"/>
              </a:srgbClr>
            </a:gs>
          </a:gsLst>
          <a:lin ang="2700000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4"/>
          <p:cNvGrpSpPr/>
          <p:nvPr/>
        </p:nvGrpSpPr>
        <p:grpSpPr>
          <a:xfrm>
            <a:off x="4213989" y="-3429000"/>
            <a:ext cx="7978011" cy="10287000"/>
            <a:chOff x="4213989" y="-3429000"/>
            <a:chExt cx="7978011" cy="10287000"/>
          </a:xfrm>
        </p:grpSpPr>
        <p:pic>
          <p:nvPicPr>
            <p:cNvPr id="51" name="Google Shape;51;p34" descr="桌子上放着花瓶和广告&#10;&#10;描述已自动生成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13989" y="-3429000"/>
              <a:ext cx="7978011" cy="10287000"/>
            </a:xfrm>
            <a:custGeom>
              <a:avLst/>
              <a:gdLst/>
              <a:ahLst/>
              <a:cxnLst/>
              <a:rect l="l" t="t" r="r" b="b"/>
              <a:pathLst>
                <a:path w="5318676" h="6858000" extrusionOk="0">
                  <a:moveTo>
                    <a:pt x="0" y="0"/>
                  </a:moveTo>
                  <a:lnTo>
                    <a:pt x="354483" y="0"/>
                  </a:lnTo>
                  <a:lnTo>
                    <a:pt x="1278213" y="3200400"/>
                  </a:lnTo>
                  <a:lnTo>
                    <a:pt x="1382988" y="3257550"/>
                  </a:lnTo>
                  <a:lnTo>
                    <a:pt x="2716488" y="3486150"/>
                  </a:lnTo>
                  <a:lnTo>
                    <a:pt x="3173688" y="3476625"/>
                  </a:lnTo>
                  <a:lnTo>
                    <a:pt x="4078563" y="2828925"/>
                  </a:lnTo>
                  <a:lnTo>
                    <a:pt x="5318676" y="2641530"/>
                  </a:lnTo>
                  <a:lnTo>
                    <a:pt x="5318676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52" name="Google Shape;52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957754" y="1714500"/>
              <a:ext cx="1419662" cy="2085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5773319" y="2864602"/>
              <a:ext cx="767396" cy="1127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" name="Google Shape;54;p34" descr="桌子上放着花瓶和广告&#10;&#10;描述已自动生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577059" y="776564"/>
            <a:ext cx="7978021" cy="5303126"/>
          </a:xfrm>
          <a:custGeom>
            <a:avLst/>
            <a:gdLst/>
            <a:ahLst/>
            <a:cxnLst/>
            <a:rect l="l" t="t" r="r" b="b"/>
            <a:pathLst>
              <a:path w="5318676" h="3535417" extrusionOk="0">
                <a:moveTo>
                  <a:pt x="2683682" y="466725"/>
                </a:moveTo>
                <a:cubicBezTo>
                  <a:pt x="2631660" y="466725"/>
                  <a:pt x="2589488" y="508897"/>
                  <a:pt x="2589488" y="560919"/>
                </a:cubicBezTo>
                <a:lnTo>
                  <a:pt x="2589488" y="2595031"/>
                </a:lnTo>
                <a:cubicBezTo>
                  <a:pt x="2589488" y="2647053"/>
                  <a:pt x="2631660" y="2689225"/>
                  <a:pt x="2683682" y="2689225"/>
                </a:cubicBezTo>
                <a:lnTo>
                  <a:pt x="3060444" y="2689225"/>
                </a:lnTo>
                <a:cubicBezTo>
                  <a:pt x="3112466" y="2689225"/>
                  <a:pt x="3154638" y="2647053"/>
                  <a:pt x="3154638" y="2595031"/>
                </a:cubicBezTo>
                <a:lnTo>
                  <a:pt x="3154638" y="560919"/>
                </a:lnTo>
                <a:cubicBezTo>
                  <a:pt x="3154638" y="508897"/>
                  <a:pt x="3112466" y="466725"/>
                  <a:pt x="3060444" y="466725"/>
                </a:cubicBezTo>
                <a:close/>
                <a:moveTo>
                  <a:pt x="0" y="0"/>
                </a:moveTo>
                <a:lnTo>
                  <a:pt x="5318676" y="0"/>
                </a:lnTo>
                <a:lnTo>
                  <a:pt x="5318676" y="2787835"/>
                </a:lnTo>
                <a:lnTo>
                  <a:pt x="5278353" y="2788407"/>
                </a:lnTo>
                <a:cubicBezTo>
                  <a:pt x="4662598" y="2823898"/>
                  <a:pt x="3924576" y="3112294"/>
                  <a:pt x="3599138" y="3155950"/>
                </a:cubicBezTo>
                <a:cubicBezTo>
                  <a:pt x="3078438" y="3225800"/>
                  <a:pt x="3216021" y="3479800"/>
                  <a:pt x="3014938" y="3524250"/>
                </a:cubicBezTo>
                <a:cubicBezTo>
                  <a:pt x="2813855" y="3568700"/>
                  <a:pt x="2665688" y="3469217"/>
                  <a:pt x="2392638" y="3422650"/>
                </a:cubicBezTo>
                <a:cubicBezTo>
                  <a:pt x="2119588" y="3376083"/>
                  <a:pt x="1734355" y="3242733"/>
                  <a:pt x="1376638" y="3244850"/>
                </a:cubicBezTo>
                <a:cubicBezTo>
                  <a:pt x="1018921" y="3246967"/>
                  <a:pt x="608288" y="3380317"/>
                  <a:pt x="246338" y="3435350"/>
                </a:cubicBezTo>
                <a:cubicBezTo>
                  <a:pt x="201095" y="3442229"/>
                  <a:pt x="153073" y="3446430"/>
                  <a:pt x="103426" y="3448906"/>
                </a:cubicBezTo>
                <a:lnTo>
                  <a:pt x="0" y="345108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5" name="Google Shape;55;p34"/>
          <p:cNvSpPr txBox="1">
            <a:spLocks noGrp="1"/>
          </p:cNvSpPr>
          <p:nvPr>
            <p:ph type="body" idx="1"/>
          </p:nvPr>
        </p:nvSpPr>
        <p:spPr>
          <a:xfrm rot="5400000">
            <a:off x="2635403" y="2713254"/>
            <a:ext cx="3248613" cy="89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404040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页">
  <p:cSld name="内容页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5"/>
          <p:cNvGrpSpPr/>
          <p:nvPr/>
        </p:nvGrpSpPr>
        <p:grpSpPr>
          <a:xfrm>
            <a:off x="4134754" y="628803"/>
            <a:ext cx="233363" cy="125379"/>
            <a:chOff x="4079079" y="-5618"/>
            <a:chExt cx="233363" cy="125379"/>
          </a:xfrm>
        </p:grpSpPr>
        <p:sp>
          <p:nvSpPr>
            <p:cNvPr id="58" name="Google Shape;58;p35"/>
            <p:cNvSpPr/>
            <p:nvPr/>
          </p:nvSpPr>
          <p:spPr>
            <a:xfrm>
              <a:off x="4079079" y="-5618"/>
              <a:ext cx="233363" cy="12537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59" name="Google Shape;59;p35"/>
            <p:cNvSpPr/>
            <p:nvPr/>
          </p:nvSpPr>
          <p:spPr>
            <a:xfrm>
              <a:off x="4101309" y="18270"/>
              <a:ext cx="188904" cy="10149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43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0" name="Google Shape;60;p35"/>
            <p:cNvSpPr/>
            <p:nvPr/>
          </p:nvSpPr>
          <p:spPr>
            <a:xfrm>
              <a:off x="4123538" y="42156"/>
              <a:ext cx="144444" cy="77605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87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1" name="Google Shape;61;p35"/>
            <p:cNvSpPr/>
            <p:nvPr/>
          </p:nvSpPr>
          <p:spPr>
            <a:xfrm>
              <a:off x="4145768" y="66042"/>
              <a:ext cx="99985" cy="5371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1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2" name="Google Shape;62;p35"/>
            <p:cNvSpPr/>
            <p:nvPr/>
          </p:nvSpPr>
          <p:spPr>
            <a:xfrm>
              <a:off x="4167998" y="89929"/>
              <a:ext cx="55525" cy="2983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9650" tIns="29825" rIns="59650" bIns="298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74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63" name="Google Shape;63;p35"/>
          <p:cNvGrpSpPr/>
          <p:nvPr/>
        </p:nvGrpSpPr>
        <p:grpSpPr>
          <a:xfrm>
            <a:off x="4018238" y="762346"/>
            <a:ext cx="927918" cy="209918"/>
            <a:chOff x="3927899" y="1243022"/>
            <a:chExt cx="927918" cy="209918"/>
          </a:xfrm>
        </p:grpSpPr>
        <p:sp>
          <p:nvSpPr>
            <p:cNvPr id="64" name="Google Shape;64;p35"/>
            <p:cNvSpPr/>
            <p:nvPr/>
          </p:nvSpPr>
          <p:spPr>
            <a:xfrm>
              <a:off x="3927899" y="1243022"/>
              <a:ext cx="507771" cy="108566"/>
            </a:xfrm>
            <a:custGeom>
              <a:avLst/>
              <a:gdLst/>
              <a:ahLst/>
              <a:cxnLst/>
              <a:rect l="l" t="t" r="r" b="b"/>
              <a:pathLst>
                <a:path w="507771" h="108566" extrusionOk="0">
                  <a:moveTo>
                    <a:pt x="0" y="0"/>
                  </a:moveTo>
                  <a:lnTo>
                    <a:pt x="453488" y="0"/>
                  </a:lnTo>
                  <a:cubicBezTo>
                    <a:pt x="483468" y="0"/>
                    <a:pt x="507771" y="24303"/>
                    <a:pt x="507771" y="54283"/>
                  </a:cubicBezTo>
                  <a:lnTo>
                    <a:pt x="507770" y="54283"/>
                  </a:lnTo>
                  <a:cubicBezTo>
                    <a:pt x="507770" y="84263"/>
                    <a:pt x="483467" y="108566"/>
                    <a:pt x="453487" y="108566"/>
                  </a:cubicBezTo>
                </a:path>
              </a:pathLst>
            </a:custGeom>
            <a:noFill/>
            <a:ln w="15875" cap="rnd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5" name="Google Shape;65;p35"/>
            <p:cNvSpPr/>
            <p:nvPr/>
          </p:nvSpPr>
          <p:spPr>
            <a:xfrm>
              <a:off x="4139320" y="1351588"/>
              <a:ext cx="716497" cy="101352"/>
            </a:xfrm>
            <a:custGeom>
              <a:avLst/>
              <a:gdLst/>
              <a:ahLst/>
              <a:cxnLst/>
              <a:rect l="l" t="t" r="r" b="b"/>
              <a:pathLst>
                <a:path w="716497" h="101352" extrusionOk="0">
                  <a:moveTo>
                    <a:pt x="716497" y="101352"/>
                  </a:moveTo>
                  <a:lnTo>
                    <a:pt x="49882" y="101352"/>
                  </a:lnTo>
                  <a:cubicBezTo>
                    <a:pt x="22333" y="101352"/>
                    <a:pt x="0" y="79019"/>
                    <a:pt x="0" y="51470"/>
                  </a:cubicBezTo>
                  <a:cubicBezTo>
                    <a:pt x="0" y="23921"/>
                    <a:pt x="22333" y="1588"/>
                    <a:pt x="49882" y="1588"/>
                  </a:cubicBezTo>
                  <a:lnTo>
                    <a:pt x="248185" y="0"/>
                  </a:lnTo>
                </a:path>
              </a:pathLst>
            </a:custGeom>
            <a:noFill/>
            <a:ln w="15875" cap="rnd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66" name="Google Shape;66;p35"/>
          <p:cNvGrpSpPr/>
          <p:nvPr/>
        </p:nvGrpSpPr>
        <p:grpSpPr>
          <a:xfrm>
            <a:off x="7211165" y="650636"/>
            <a:ext cx="762562" cy="348799"/>
            <a:chOff x="8758247" y="172661"/>
            <a:chExt cx="762562" cy="348799"/>
          </a:xfrm>
        </p:grpSpPr>
        <p:sp>
          <p:nvSpPr>
            <p:cNvPr id="67" name="Google Shape;67;p35"/>
            <p:cNvSpPr/>
            <p:nvPr/>
          </p:nvSpPr>
          <p:spPr>
            <a:xfrm>
              <a:off x="9146399" y="314814"/>
              <a:ext cx="148124" cy="108566"/>
            </a:xfrm>
            <a:custGeom>
              <a:avLst/>
              <a:gdLst/>
              <a:ahLst/>
              <a:cxnLst/>
              <a:rect l="l" t="t" r="r" b="b"/>
              <a:pathLst>
                <a:path w="148124" h="108566" extrusionOk="0">
                  <a:moveTo>
                    <a:pt x="148124" y="108566"/>
                  </a:moveTo>
                  <a:lnTo>
                    <a:pt x="54283" y="108566"/>
                  </a:lnTo>
                  <a:cubicBezTo>
                    <a:pt x="24303" y="108566"/>
                    <a:pt x="0" y="84263"/>
                    <a:pt x="0" y="54283"/>
                  </a:cubicBezTo>
                  <a:cubicBezTo>
                    <a:pt x="0" y="24303"/>
                    <a:pt x="24303" y="0"/>
                    <a:pt x="54283" y="0"/>
                  </a:cubicBezTo>
                </a:path>
              </a:pathLst>
            </a:custGeom>
            <a:noFill/>
            <a:ln w="15875" cap="rnd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8" name="Google Shape;68;p35"/>
            <p:cNvSpPr/>
            <p:nvPr/>
          </p:nvSpPr>
          <p:spPr>
            <a:xfrm flipH="1">
              <a:off x="8758247" y="421504"/>
              <a:ext cx="569148" cy="99956"/>
            </a:xfrm>
            <a:custGeom>
              <a:avLst/>
              <a:gdLst/>
              <a:ahLst/>
              <a:cxnLst/>
              <a:rect l="l" t="t" r="r" b="b"/>
              <a:pathLst>
                <a:path w="569148" h="99956" extrusionOk="0">
                  <a:moveTo>
                    <a:pt x="569148" y="99956"/>
                  </a:moveTo>
                  <a:lnTo>
                    <a:pt x="49978" y="99956"/>
                  </a:lnTo>
                  <a:cubicBezTo>
                    <a:pt x="22376" y="99956"/>
                    <a:pt x="0" y="77580"/>
                    <a:pt x="0" y="49978"/>
                  </a:cubicBezTo>
                  <a:cubicBezTo>
                    <a:pt x="0" y="22376"/>
                    <a:pt x="22376" y="0"/>
                    <a:pt x="49978" y="0"/>
                  </a:cubicBezTo>
                </a:path>
              </a:pathLst>
            </a:custGeom>
            <a:noFill/>
            <a:ln w="15875" cap="rnd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9" name="Google Shape;69;p35"/>
            <p:cNvSpPr/>
            <p:nvPr/>
          </p:nvSpPr>
          <p:spPr>
            <a:xfrm>
              <a:off x="8939669" y="172661"/>
              <a:ext cx="581140" cy="142154"/>
            </a:xfrm>
            <a:custGeom>
              <a:avLst/>
              <a:gdLst/>
              <a:ahLst/>
              <a:cxnLst/>
              <a:rect l="l" t="t" r="r" b="b"/>
              <a:pathLst>
                <a:path w="581140" h="142154" extrusionOk="0">
                  <a:moveTo>
                    <a:pt x="0" y="0"/>
                  </a:moveTo>
                  <a:lnTo>
                    <a:pt x="510063" y="0"/>
                  </a:lnTo>
                  <a:cubicBezTo>
                    <a:pt x="549318" y="0"/>
                    <a:pt x="581140" y="31822"/>
                    <a:pt x="581140" y="71077"/>
                  </a:cubicBezTo>
                  <a:lnTo>
                    <a:pt x="581139" y="71077"/>
                  </a:lnTo>
                  <a:cubicBezTo>
                    <a:pt x="581139" y="110332"/>
                    <a:pt x="549317" y="142154"/>
                    <a:pt x="510062" y="142154"/>
                  </a:cubicBezTo>
                  <a:lnTo>
                    <a:pt x="257175" y="142153"/>
                  </a:lnTo>
                </a:path>
              </a:pathLst>
            </a:custGeom>
            <a:noFill/>
            <a:ln w="15875" cap="rnd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70" name="Google Shape;70;p35"/>
          <p:cNvGrpSpPr/>
          <p:nvPr/>
        </p:nvGrpSpPr>
        <p:grpSpPr>
          <a:xfrm flipH="1">
            <a:off x="7566475" y="525256"/>
            <a:ext cx="233363" cy="125379"/>
            <a:chOff x="4079079" y="-5618"/>
            <a:chExt cx="233363" cy="125379"/>
          </a:xfrm>
        </p:grpSpPr>
        <p:sp>
          <p:nvSpPr>
            <p:cNvPr id="71" name="Google Shape;71;p35"/>
            <p:cNvSpPr/>
            <p:nvPr/>
          </p:nvSpPr>
          <p:spPr>
            <a:xfrm>
              <a:off x="4079079" y="-5618"/>
              <a:ext cx="233363" cy="12537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72" name="Google Shape;72;p35"/>
            <p:cNvSpPr/>
            <p:nvPr/>
          </p:nvSpPr>
          <p:spPr>
            <a:xfrm>
              <a:off x="4101309" y="18270"/>
              <a:ext cx="188904" cy="10149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43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73" name="Google Shape;73;p35"/>
            <p:cNvSpPr/>
            <p:nvPr/>
          </p:nvSpPr>
          <p:spPr>
            <a:xfrm>
              <a:off x="4123538" y="42156"/>
              <a:ext cx="144444" cy="77605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87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74" name="Google Shape;74;p35"/>
            <p:cNvSpPr/>
            <p:nvPr/>
          </p:nvSpPr>
          <p:spPr>
            <a:xfrm>
              <a:off x="4145768" y="66042"/>
              <a:ext cx="99985" cy="5371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1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75" name="Google Shape;75;p35"/>
            <p:cNvSpPr/>
            <p:nvPr/>
          </p:nvSpPr>
          <p:spPr>
            <a:xfrm>
              <a:off x="4167998" y="89929"/>
              <a:ext cx="55525" cy="2983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9650" tIns="29825" rIns="59650" bIns="298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74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pic>
        <p:nvPicPr>
          <p:cNvPr id="76" name="Google Shape;76;p35" descr="模糊的照片&#10;&#10;描述已自动生成"/>
          <p:cNvPicPr preferRelativeResize="0"/>
          <p:nvPr/>
        </p:nvPicPr>
        <p:blipFill rotWithShape="1">
          <a:blip r:embed="rId2">
            <a:alphaModFix amt="38000"/>
          </a:blip>
          <a:srcRect/>
          <a:stretch/>
        </p:blipFill>
        <p:spPr>
          <a:xfrm flipH="1">
            <a:off x="1481696" y="3047565"/>
            <a:ext cx="10728982" cy="4088828"/>
          </a:xfrm>
          <a:custGeom>
            <a:avLst/>
            <a:gdLst/>
            <a:ahLst/>
            <a:cxnLst/>
            <a:rect l="l" t="t" r="r" b="b"/>
            <a:pathLst>
              <a:path w="10728982" h="4088828" extrusionOk="0">
                <a:moveTo>
                  <a:pt x="0" y="0"/>
                </a:moveTo>
                <a:lnTo>
                  <a:pt x="10728982" y="0"/>
                </a:lnTo>
                <a:lnTo>
                  <a:pt x="10728982" y="4088828"/>
                </a:lnTo>
                <a:lnTo>
                  <a:pt x="0" y="408882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77" name="Google Shape;7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8" name="Google Shape;78;p35"/>
          <p:cNvSpPr/>
          <p:nvPr/>
        </p:nvSpPr>
        <p:spPr>
          <a:xfrm rot="-5400000">
            <a:off x="5800511" y="-121756"/>
            <a:ext cx="565343" cy="2257553"/>
          </a:xfrm>
          <a:prstGeom prst="plaque">
            <a:avLst>
              <a:gd name="adj" fmla="val 17557"/>
            </a:avLst>
          </a:prstGeom>
          <a:noFill/>
          <a:ln w="15875" cap="flat" cmpd="sng">
            <a:solidFill>
              <a:srgbClr val="0A233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5212" dist="33909" dir="2700002" algn="tl" rotWithShape="0">
              <a:srgbClr val="000000">
                <a:alpha val="17647"/>
              </a:srgbClr>
            </a:outerShdw>
          </a:effectLst>
        </p:spPr>
        <p:txBody>
          <a:bodyPr spcFirstLastPara="1" wrap="square" lIns="81375" tIns="40675" rIns="81375" bIns="40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2">
              <a:solidFill>
                <a:srgbClr val="0E2F53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pic>
        <p:nvPicPr>
          <p:cNvPr id="79" name="Google Shape;79;p35" descr="黑暗中的光&#10;&#10;描述已自动生成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626" y="306370"/>
            <a:ext cx="1215385" cy="66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5" descr="黑白色的花&#10;&#10;描述已自动生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11227299" y="220771"/>
            <a:ext cx="964701" cy="88053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5"/>
          <p:cNvSpPr txBox="1">
            <a:spLocks noGrp="1"/>
          </p:cNvSpPr>
          <p:nvPr>
            <p:ph type="body" idx="1"/>
          </p:nvPr>
        </p:nvSpPr>
        <p:spPr>
          <a:xfrm>
            <a:off x="5140454" y="739488"/>
            <a:ext cx="191110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E2F53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页">
  <p:cSld name="空白页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/>
          <p:nvPr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1" name="Google Shape;11;p31"/>
          <p:cNvSpPr/>
          <p:nvPr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2" name="Google Shape;12;p31"/>
          <p:cNvSpPr/>
          <p:nvPr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3" name="Google Shape;13;p31"/>
          <p:cNvSpPr/>
          <p:nvPr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4" name="Google Shape;14;p31"/>
          <p:cNvSpPr/>
          <p:nvPr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5" name="Google Shape;15;p31"/>
          <p:cNvSpPr/>
          <p:nvPr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chemeClr val="lt1"/>
            </a:gs>
          </a:gsLst>
          <a:lin ang="2700000" scaled="0"/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"/>
          <p:cNvGrpSpPr/>
          <p:nvPr/>
        </p:nvGrpSpPr>
        <p:grpSpPr>
          <a:xfrm>
            <a:off x="3309309" y="1664012"/>
            <a:ext cx="5258940" cy="3275385"/>
            <a:chOff x="3309309" y="1664012"/>
            <a:chExt cx="5258940" cy="3275385"/>
          </a:xfrm>
        </p:grpSpPr>
        <p:sp>
          <p:nvSpPr>
            <p:cNvPr id="120" name="Google Shape;120;p1"/>
            <p:cNvSpPr txBox="1"/>
            <p:nvPr/>
          </p:nvSpPr>
          <p:spPr>
            <a:xfrm>
              <a:off x="3309309" y="1691756"/>
              <a:ext cx="1954381" cy="2215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3800" dirty="0">
                  <a:solidFill>
                    <a:schemeClr val="accent1"/>
                  </a:solidFill>
                  <a:latin typeface="SimSun"/>
                  <a:ea typeface="SimSun"/>
                  <a:cs typeface="SimSun"/>
                  <a:sym typeface="SimSun"/>
                </a:rPr>
                <a:t>侍</a:t>
              </a:r>
              <a:endParaRPr sz="138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21" name="Google Shape;121;p1"/>
            <p:cNvSpPr txBox="1"/>
            <p:nvPr/>
          </p:nvSpPr>
          <p:spPr>
            <a:xfrm>
              <a:off x="4937471" y="1897678"/>
              <a:ext cx="1954381" cy="2215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3800" dirty="0">
                  <a:solidFill>
                    <a:schemeClr val="accent1"/>
                  </a:solidFill>
                  <a:latin typeface="SimSun"/>
                  <a:ea typeface="SimSun"/>
                  <a:cs typeface="SimSun"/>
                  <a:sym typeface="SimSun"/>
                </a:rPr>
                <a:t>茶</a:t>
              </a:r>
              <a:endParaRPr sz="138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22" name="Google Shape;122;p1"/>
            <p:cNvSpPr txBox="1"/>
            <p:nvPr/>
          </p:nvSpPr>
          <p:spPr>
            <a:xfrm>
              <a:off x="6613868" y="1664012"/>
              <a:ext cx="1954381" cy="2215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3800" dirty="0">
                  <a:solidFill>
                    <a:schemeClr val="accent1"/>
                  </a:solidFill>
                  <a:latin typeface="SimSun"/>
                  <a:ea typeface="SimSun"/>
                  <a:cs typeface="SimSun"/>
                  <a:sym typeface="SimSun"/>
                </a:rPr>
                <a:t>師</a:t>
              </a:r>
              <a:endParaRPr sz="138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23" name="Google Shape;123;p1"/>
            <p:cNvSpPr txBox="1"/>
            <p:nvPr/>
          </p:nvSpPr>
          <p:spPr>
            <a:xfrm>
              <a:off x="4335963" y="4181271"/>
              <a:ext cx="55092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智</a:t>
              </a:r>
              <a:endParaRPr sz="2000" dirty="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24" name="Google Shape;124;p1"/>
            <p:cNvSpPr txBox="1"/>
            <p:nvPr/>
          </p:nvSpPr>
          <p:spPr>
            <a:xfrm>
              <a:off x="4331542" y="4685481"/>
              <a:ext cx="559769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05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ZHI</a:t>
              </a:r>
              <a:endParaRPr dirty="0"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4335086" y="4107073"/>
              <a:ext cx="552681" cy="559409"/>
            </a:xfrm>
            <a:custGeom>
              <a:avLst/>
              <a:gdLst/>
              <a:ahLst/>
              <a:cxnLst/>
              <a:rect l="l" t="t" r="r" b="b"/>
              <a:pathLst>
                <a:path w="1168409" h="1182634" extrusionOk="0">
                  <a:moveTo>
                    <a:pt x="591742" y="0"/>
                  </a:moveTo>
                  <a:cubicBezTo>
                    <a:pt x="737229" y="0"/>
                    <a:pt x="862055" y="88455"/>
                    <a:pt x="915375" y="214518"/>
                  </a:cubicBezTo>
                  <a:lnTo>
                    <a:pt x="929532" y="260122"/>
                  </a:lnTo>
                  <a:lnTo>
                    <a:pt x="953891" y="267684"/>
                  </a:lnTo>
                  <a:cubicBezTo>
                    <a:pt x="1079954" y="321004"/>
                    <a:pt x="1168409" y="445831"/>
                    <a:pt x="1168409" y="591317"/>
                  </a:cubicBezTo>
                  <a:cubicBezTo>
                    <a:pt x="1168409" y="736804"/>
                    <a:pt x="1079954" y="861630"/>
                    <a:pt x="953891" y="914950"/>
                  </a:cubicBezTo>
                  <a:lnTo>
                    <a:pt x="925238" y="923845"/>
                  </a:lnTo>
                  <a:lnTo>
                    <a:pt x="911495" y="968116"/>
                  </a:lnTo>
                  <a:cubicBezTo>
                    <a:pt x="858175" y="1094179"/>
                    <a:pt x="733349" y="1182634"/>
                    <a:pt x="587862" y="1182634"/>
                  </a:cubicBezTo>
                  <a:cubicBezTo>
                    <a:pt x="442375" y="1182634"/>
                    <a:pt x="317549" y="1094179"/>
                    <a:pt x="264229" y="968116"/>
                  </a:cubicBezTo>
                  <a:lnTo>
                    <a:pt x="245712" y="908465"/>
                  </a:lnTo>
                  <a:lnTo>
                    <a:pt x="214518" y="898782"/>
                  </a:lnTo>
                  <a:cubicBezTo>
                    <a:pt x="88455" y="845462"/>
                    <a:pt x="0" y="720636"/>
                    <a:pt x="0" y="575149"/>
                  </a:cubicBezTo>
                  <a:cubicBezTo>
                    <a:pt x="0" y="429663"/>
                    <a:pt x="88455" y="304836"/>
                    <a:pt x="214518" y="251516"/>
                  </a:cubicBezTo>
                  <a:lnTo>
                    <a:pt x="261114" y="237052"/>
                  </a:lnTo>
                  <a:lnTo>
                    <a:pt x="268109" y="214518"/>
                  </a:lnTo>
                  <a:cubicBezTo>
                    <a:pt x="321429" y="88455"/>
                    <a:pt x="446255" y="0"/>
                    <a:pt x="591742" y="0"/>
                  </a:cubicBezTo>
                  <a:close/>
                </a:path>
              </a:pathLst>
            </a:cu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26" name="Google Shape;126;p1"/>
            <p:cNvSpPr txBox="1"/>
            <p:nvPr/>
          </p:nvSpPr>
          <p:spPr>
            <a:xfrm>
              <a:off x="5005405" y="4181271"/>
              <a:ext cx="55092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慧</a:t>
              </a:r>
              <a:endParaRPr sz="2000" dirty="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27" name="Google Shape;127;p1"/>
            <p:cNvSpPr txBox="1"/>
            <p:nvPr/>
          </p:nvSpPr>
          <p:spPr>
            <a:xfrm>
              <a:off x="5000984" y="4685481"/>
              <a:ext cx="559769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05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HUI</a:t>
              </a:r>
              <a:endParaRPr dirty="0"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5004528" y="4113669"/>
              <a:ext cx="552681" cy="559409"/>
            </a:xfrm>
            <a:custGeom>
              <a:avLst/>
              <a:gdLst/>
              <a:ahLst/>
              <a:cxnLst/>
              <a:rect l="l" t="t" r="r" b="b"/>
              <a:pathLst>
                <a:path w="1168409" h="1182634" extrusionOk="0">
                  <a:moveTo>
                    <a:pt x="591742" y="0"/>
                  </a:moveTo>
                  <a:cubicBezTo>
                    <a:pt x="737229" y="0"/>
                    <a:pt x="862055" y="88455"/>
                    <a:pt x="915375" y="214518"/>
                  </a:cubicBezTo>
                  <a:lnTo>
                    <a:pt x="929532" y="260122"/>
                  </a:lnTo>
                  <a:lnTo>
                    <a:pt x="953891" y="267684"/>
                  </a:lnTo>
                  <a:cubicBezTo>
                    <a:pt x="1079954" y="321004"/>
                    <a:pt x="1168409" y="445831"/>
                    <a:pt x="1168409" y="591317"/>
                  </a:cubicBezTo>
                  <a:cubicBezTo>
                    <a:pt x="1168409" y="736804"/>
                    <a:pt x="1079954" y="861630"/>
                    <a:pt x="953891" y="914950"/>
                  </a:cubicBezTo>
                  <a:lnTo>
                    <a:pt x="925238" y="923845"/>
                  </a:lnTo>
                  <a:lnTo>
                    <a:pt x="911495" y="968116"/>
                  </a:lnTo>
                  <a:cubicBezTo>
                    <a:pt x="858175" y="1094179"/>
                    <a:pt x="733349" y="1182634"/>
                    <a:pt x="587862" y="1182634"/>
                  </a:cubicBezTo>
                  <a:cubicBezTo>
                    <a:pt x="442375" y="1182634"/>
                    <a:pt x="317549" y="1094179"/>
                    <a:pt x="264229" y="968116"/>
                  </a:cubicBezTo>
                  <a:lnTo>
                    <a:pt x="245712" y="908465"/>
                  </a:lnTo>
                  <a:lnTo>
                    <a:pt x="214518" y="898782"/>
                  </a:lnTo>
                  <a:cubicBezTo>
                    <a:pt x="88455" y="845462"/>
                    <a:pt x="0" y="720636"/>
                    <a:pt x="0" y="575149"/>
                  </a:cubicBezTo>
                  <a:cubicBezTo>
                    <a:pt x="0" y="429663"/>
                    <a:pt x="88455" y="304836"/>
                    <a:pt x="214518" y="251516"/>
                  </a:cubicBezTo>
                  <a:lnTo>
                    <a:pt x="261114" y="237052"/>
                  </a:lnTo>
                  <a:lnTo>
                    <a:pt x="268109" y="214518"/>
                  </a:lnTo>
                  <a:cubicBezTo>
                    <a:pt x="321429" y="88455"/>
                    <a:pt x="446255" y="0"/>
                    <a:pt x="591742" y="0"/>
                  </a:cubicBezTo>
                  <a:close/>
                </a:path>
              </a:pathLst>
            </a:cu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29" name="Google Shape;129;p1"/>
            <p:cNvSpPr txBox="1"/>
            <p:nvPr/>
          </p:nvSpPr>
          <p:spPr>
            <a:xfrm>
              <a:off x="5674847" y="4181271"/>
              <a:ext cx="55092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侍</a:t>
              </a:r>
              <a:endParaRPr sz="2000" dirty="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30" name="Google Shape;130;p1"/>
            <p:cNvSpPr txBox="1"/>
            <p:nvPr/>
          </p:nvSpPr>
          <p:spPr>
            <a:xfrm>
              <a:off x="5752980" y="4678525"/>
              <a:ext cx="394660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05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SHI</a:t>
              </a:r>
              <a:endParaRPr dirty="0"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5673970" y="4105428"/>
              <a:ext cx="552681" cy="559409"/>
            </a:xfrm>
            <a:custGeom>
              <a:avLst/>
              <a:gdLst/>
              <a:ahLst/>
              <a:cxnLst/>
              <a:rect l="l" t="t" r="r" b="b"/>
              <a:pathLst>
                <a:path w="1168409" h="1182634" extrusionOk="0">
                  <a:moveTo>
                    <a:pt x="591742" y="0"/>
                  </a:moveTo>
                  <a:cubicBezTo>
                    <a:pt x="737229" y="0"/>
                    <a:pt x="862055" y="88455"/>
                    <a:pt x="915375" y="214518"/>
                  </a:cubicBezTo>
                  <a:lnTo>
                    <a:pt x="929532" y="260122"/>
                  </a:lnTo>
                  <a:lnTo>
                    <a:pt x="953891" y="267684"/>
                  </a:lnTo>
                  <a:cubicBezTo>
                    <a:pt x="1079954" y="321004"/>
                    <a:pt x="1168409" y="445831"/>
                    <a:pt x="1168409" y="591317"/>
                  </a:cubicBezTo>
                  <a:cubicBezTo>
                    <a:pt x="1168409" y="736804"/>
                    <a:pt x="1079954" y="861630"/>
                    <a:pt x="953891" y="914950"/>
                  </a:cubicBezTo>
                  <a:lnTo>
                    <a:pt x="925238" y="923845"/>
                  </a:lnTo>
                  <a:lnTo>
                    <a:pt x="911495" y="968116"/>
                  </a:lnTo>
                  <a:cubicBezTo>
                    <a:pt x="858175" y="1094179"/>
                    <a:pt x="733349" y="1182634"/>
                    <a:pt x="587862" y="1182634"/>
                  </a:cubicBezTo>
                  <a:cubicBezTo>
                    <a:pt x="442375" y="1182634"/>
                    <a:pt x="317549" y="1094179"/>
                    <a:pt x="264229" y="968116"/>
                  </a:cubicBezTo>
                  <a:lnTo>
                    <a:pt x="245712" y="908465"/>
                  </a:lnTo>
                  <a:lnTo>
                    <a:pt x="214518" y="898782"/>
                  </a:lnTo>
                  <a:cubicBezTo>
                    <a:pt x="88455" y="845462"/>
                    <a:pt x="0" y="720636"/>
                    <a:pt x="0" y="575149"/>
                  </a:cubicBezTo>
                  <a:cubicBezTo>
                    <a:pt x="0" y="429663"/>
                    <a:pt x="88455" y="304836"/>
                    <a:pt x="214518" y="251516"/>
                  </a:cubicBezTo>
                  <a:lnTo>
                    <a:pt x="261114" y="237052"/>
                  </a:lnTo>
                  <a:lnTo>
                    <a:pt x="268109" y="214518"/>
                  </a:lnTo>
                  <a:cubicBezTo>
                    <a:pt x="321429" y="88455"/>
                    <a:pt x="446255" y="0"/>
                    <a:pt x="591742" y="0"/>
                  </a:cubicBezTo>
                  <a:close/>
                </a:path>
              </a:pathLst>
            </a:cu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32" name="Google Shape;132;p1"/>
            <p:cNvSpPr txBox="1"/>
            <p:nvPr/>
          </p:nvSpPr>
          <p:spPr>
            <a:xfrm>
              <a:off x="6460693" y="4181271"/>
              <a:ext cx="355663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茶</a:t>
              </a:r>
              <a:endParaRPr sz="2000" dirty="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33" name="Google Shape;133;p1"/>
            <p:cNvSpPr txBox="1"/>
            <p:nvPr/>
          </p:nvSpPr>
          <p:spPr>
            <a:xfrm>
              <a:off x="6302535" y="4685481"/>
              <a:ext cx="671979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05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CHA</a:t>
              </a:r>
              <a:endParaRPr dirty="0"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6362184" y="4097187"/>
              <a:ext cx="552681" cy="559409"/>
            </a:xfrm>
            <a:custGeom>
              <a:avLst/>
              <a:gdLst/>
              <a:ahLst/>
              <a:cxnLst/>
              <a:rect l="l" t="t" r="r" b="b"/>
              <a:pathLst>
                <a:path w="1168409" h="1182634" extrusionOk="0">
                  <a:moveTo>
                    <a:pt x="591742" y="0"/>
                  </a:moveTo>
                  <a:cubicBezTo>
                    <a:pt x="737229" y="0"/>
                    <a:pt x="862055" y="88455"/>
                    <a:pt x="915375" y="214518"/>
                  </a:cubicBezTo>
                  <a:lnTo>
                    <a:pt x="929532" y="260122"/>
                  </a:lnTo>
                  <a:lnTo>
                    <a:pt x="953891" y="267684"/>
                  </a:lnTo>
                  <a:cubicBezTo>
                    <a:pt x="1079954" y="321004"/>
                    <a:pt x="1168409" y="445831"/>
                    <a:pt x="1168409" y="591317"/>
                  </a:cubicBezTo>
                  <a:cubicBezTo>
                    <a:pt x="1168409" y="736804"/>
                    <a:pt x="1079954" y="861630"/>
                    <a:pt x="953891" y="914950"/>
                  </a:cubicBezTo>
                  <a:lnTo>
                    <a:pt x="925238" y="923845"/>
                  </a:lnTo>
                  <a:lnTo>
                    <a:pt x="911495" y="968116"/>
                  </a:lnTo>
                  <a:cubicBezTo>
                    <a:pt x="858175" y="1094179"/>
                    <a:pt x="733349" y="1182634"/>
                    <a:pt x="587862" y="1182634"/>
                  </a:cubicBezTo>
                  <a:cubicBezTo>
                    <a:pt x="442375" y="1182634"/>
                    <a:pt x="317549" y="1094179"/>
                    <a:pt x="264229" y="968116"/>
                  </a:cubicBezTo>
                  <a:lnTo>
                    <a:pt x="245712" y="908465"/>
                  </a:lnTo>
                  <a:lnTo>
                    <a:pt x="214518" y="898782"/>
                  </a:lnTo>
                  <a:cubicBezTo>
                    <a:pt x="88455" y="845462"/>
                    <a:pt x="0" y="720636"/>
                    <a:pt x="0" y="575149"/>
                  </a:cubicBezTo>
                  <a:cubicBezTo>
                    <a:pt x="0" y="429663"/>
                    <a:pt x="88455" y="304836"/>
                    <a:pt x="214518" y="251516"/>
                  </a:cubicBezTo>
                  <a:lnTo>
                    <a:pt x="261114" y="237052"/>
                  </a:lnTo>
                  <a:lnTo>
                    <a:pt x="268109" y="214518"/>
                  </a:lnTo>
                  <a:cubicBezTo>
                    <a:pt x="321429" y="88455"/>
                    <a:pt x="446255" y="0"/>
                    <a:pt x="591742" y="0"/>
                  </a:cubicBezTo>
                  <a:close/>
                </a:path>
              </a:pathLst>
            </a:cu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18" name="Google Shape;123;p1">
            <a:extLst>
              <a:ext uri="{FF2B5EF4-FFF2-40B4-BE49-F238E27FC236}">
                <a16:creationId xmlns:a16="http://schemas.microsoft.com/office/drawing/2014/main" id="{525E56D0-76F1-4ADF-B397-33038CDFE51A}"/>
              </a:ext>
            </a:extLst>
          </p:cNvPr>
          <p:cNvSpPr txBox="1"/>
          <p:nvPr/>
        </p:nvSpPr>
        <p:spPr>
          <a:xfrm>
            <a:off x="7036247" y="4171385"/>
            <a:ext cx="5509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rPr>
              <a:t>師</a:t>
            </a:r>
            <a:endParaRPr sz="2000" dirty="0">
              <a:solidFill>
                <a:schemeClr val="dk2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9" name="Google Shape;124;p1">
            <a:extLst>
              <a:ext uri="{FF2B5EF4-FFF2-40B4-BE49-F238E27FC236}">
                <a16:creationId xmlns:a16="http://schemas.microsoft.com/office/drawing/2014/main" id="{E25E07BE-54E8-47D6-B617-BB6951E5B65A}"/>
              </a:ext>
            </a:extLst>
          </p:cNvPr>
          <p:cNvSpPr txBox="1"/>
          <p:nvPr/>
        </p:nvSpPr>
        <p:spPr>
          <a:xfrm>
            <a:off x="7031826" y="4675595"/>
            <a:ext cx="55976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rPr>
              <a:t>SHI</a:t>
            </a:r>
            <a:endParaRPr dirty="0"/>
          </a:p>
        </p:txBody>
      </p:sp>
      <p:sp>
        <p:nvSpPr>
          <p:cNvPr id="20" name="Google Shape;125;p1">
            <a:extLst>
              <a:ext uri="{FF2B5EF4-FFF2-40B4-BE49-F238E27FC236}">
                <a16:creationId xmlns:a16="http://schemas.microsoft.com/office/drawing/2014/main" id="{211E7180-EDA7-4BEE-8605-20B28D2D25AD}"/>
              </a:ext>
            </a:extLst>
          </p:cNvPr>
          <p:cNvSpPr/>
          <p:nvPr/>
        </p:nvSpPr>
        <p:spPr>
          <a:xfrm>
            <a:off x="7035370" y="4097187"/>
            <a:ext cx="552681" cy="559409"/>
          </a:xfrm>
          <a:custGeom>
            <a:avLst/>
            <a:gdLst/>
            <a:ahLst/>
            <a:cxnLst/>
            <a:rect l="l" t="t" r="r" b="b"/>
            <a:pathLst>
              <a:path w="1168409" h="1182634" extrusionOk="0">
                <a:moveTo>
                  <a:pt x="591742" y="0"/>
                </a:moveTo>
                <a:cubicBezTo>
                  <a:pt x="737229" y="0"/>
                  <a:pt x="862055" y="88455"/>
                  <a:pt x="915375" y="214518"/>
                </a:cubicBezTo>
                <a:lnTo>
                  <a:pt x="929532" y="260122"/>
                </a:lnTo>
                <a:lnTo>
                  <a:pt x="953891" y="267684"/>
                </a:lnTo>
                <a:cubicBezTo>
                  <a:pt x="1079954" y="321004"/>
                  <a:pt x="1168409" y="445831"/>
                  <a:pt x="1168409" y="591317"/>
                </a:cubicBezTo>
                <a:cubicBezTo>
                  <a:pt x="1168409" y="736804"/>
                  <a:pt x="1079954" y="861630"/>
                  <a:pt x="953891" y="914950"/>
                </a:cubicBezTo>
                <a:lnTo>
                  <a:pt x="925238" y="923845"/>
                </a:lnTo>
                <a:lnTo>
                  <a:pt x="911495" y="968116"/>
                </a:lnTo>
                <a:cubicBezTo>
                  <a:pt x="858175" y="1094179"/>
                  <a:pt x="733349" y="1182634"/>
                  <a:pt x="587862" y="1182634"/>
                </a:cubicBezTo>
                <a:cubicBezTo>
                  <a:pt x="442375" y="1182634"/>
                  <a:pt x="317549" y="1094179"/>
                  <a:pt x="264229" y="968116"/>
                </a:cubicBezTo>
                <a:lnTo>
                  <a:pt x="245712" y="908465"/>
                </a:lnTo>
                <a:lnTo>
                  <a:pt x="214518" y="898782"/>
                </a:lnTo>
                <a:cubicBezTo>
                  <a:pt x="88455" y="845462"/>
                  <a:pt x="0" y="720636"/>
                  <a:pt x="0" y="575149"/>
                </a:cubicBezTo>
                <a:cubicBezTo>
                  <a:pt x="0" y="429663"/>
                  <a:pt x="88455" y="304836"/>
                  <a:pt x="214518" y="251516"/>
                </a:cubicBezTo>
                <a:lnTo>
                  <a:pt x="261114" y="237052"/>
                </a:lnTo>
                <a:lnTo>
                  <a:pt x="268109" y="214518"/>
                </a:lnTo>
                <a:cubicBezTo>
                  <a:pt x="321429" y="88455"/>
                  <a:pt x="446255" y="0"/>
                  <a:pt x="591742" y="0"/>
                </a:cubicBezTo>
                <a:close/>
              </a:path>
            </a:pathLst>
          </a:cu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chemeClr val="lt1"/>
            </a:gs>
          </a:gsLst>
          <a:lin ang="2700000" scaled="0"/>
        </a:gradFill>
        <a:effectLst/>
      </p:bgPr>
    </p:bg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43914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852" name="Google Shape;852;p30" descr="模糊的照片&#10;&#10;描述已自动生成"/>
          <p:cNvPicPr preferRelativeResize="0"/>
          <p:nvPr/>
        </p:nvPicPr>
        <p:blipFill rotWithShape="1">
          <a:blip r:embed="rId4">
            <a:alphaModFix amt="38000"/>
          </a:blip>
          <a:srcRect/>
          <a:stretch/>
        </p:blipFill>
        <p:spPr>
          <a:xfrm>
            <a:off x="0" y="0"/>
            <a:ext cx="10728982" cy="4088828"/>
          </a:xfrm>
          <a:custGeom>
            <a:avLst/>
            <a:gdLst/>
            <a:ahLst/>
            <a:cxnLst/>
            <a:rect l="l" t="t" r="r" b="b"/>
            <a:pathLst>
              <a:path w="10728982" h="4088828" extrusionOk="0">
                <a:moveTo>
                  <a:pt x="0" y="0"/>
                </a:moveTo>
                <a:lnTo>
                  <a:pt x="10728982" y="0"/>
                </a:lnTo>
                <a:lnTo>
                  <a:pt x="10728982" y="4088828"/>
                </a:lnTo>
                <a:lnTo>
                  <a:pt x="0" y="408882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53" name="Google Shape;853;p30"/>
          <p:cNvSpPr txBox="1"/>
          <p:nvPr/>
        </p:nvSpPr>
        <p:spPr>
          <a:xfrm>
            <a:off x="3048000" y="1959084"/>
            <a:ext cx="60960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60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感謝觀看</a:t>
            </a:r>
            <a:endParaRPr sz="960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0" name="Google Shape;17;p32">
            <a:extLst>
              <a:ext uri="{FF2B5EF4-FFF2-40B4-BE49-F238E27FC236}">
                <a16:creationId xmlns:a16="http://schemas.microsoft.com/office/drawing/2014/main" id="{9F903741-5692-40AD-BDE0-7325C072ABFC}"/>
              </a:ext>
            </a:extLst>
          </p:cNvPr>
          <p:cNvSpPr txBox="1"/>
          <p:nvPr/>
        </p:nvSpPr>
        <p:spPr>
          <a:xfrm>
            <a:off x="10404519" y="1365498"/>
            <a:ext cx="4191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0" i="0" u="none" strike="noStrike" cap="none" dirty="0">
                <a:solidFill>
                  <a:srgbClr val="BFBFBF"/>
                </a:solidFill>
                <a:latin typeface="SimSun"/>
                <a:ea typeface="SimSun"/>
                <a:cs typeface="SimSun"/>
                <a:sym typeface="SimSun"/>
              </a:rPr>
              <a:t>平安健康</a:t>
            </a:r>
            <a:endParaRPr sz="1800" dirty="0">
              <a:solidFill>
                <a:srgbClr val="BFBFB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1" name="Google Shape;18;p32">
            <a:extLst>
              <a:ext uri="{FF2B5EF4-FFF2-40B4-BE49-F238E27FC236}">
                <a16:creationId xmlns:a16="http://schemas.microsoft.com/office/drawing/2014/main" id="{C3ED0E99-5E37-4C71-9909-47346CB56F58}"/>
              </a:ext>
            </a:extLst>
          </p:cNvPr>
          <p:cNvSpPr txBox="1"/>
          <p:nvPr/>
        </p:nvSpPr>
        <p:spPr>
          <a:xfrm>
            <a:off x="11078628" y="791923"/>
            <a:ext cx="4191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rgbClr val="BFBFBF"/>
                </a:solidFill>
                <a:latin typeface="SimSun"/>
                <a:ea typeface="SimSun"/>
                <a:cs typeface="SimSun"/>
              </a:defRPr>
            </a:lvl1pPr>
          </a:lstStyle>
          <a:p>
            <a:pPr lvl="0"/>
            <a:r>
              <a:rPr lang="zh-CN" altLang="en-US" dirty="0">
                <a:sym typeface="SimSun"/>
              </a:rPr>
              <a:t>懸壺濟世</a:t>
            </a:r>
            <a:endParaRPr dirty="0">
              <a:sym typeface="SimSu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" descr="模糊的照片&#10;&#10;描述已自动生成"/>
          <p:cNvPicPr preferRelativeResize="0"/>
          <p:nvPr/>
        </p:nvPicPr>
        <p:blipFill rotWithShape="1">
          <a:blip r:embed="rId3">
            <a:alphaModFix amt="38000"/>
          </a:blip>
          <a:srcRect/>
          <a:stretch/>
        </p:blipFill>
        <p:spPr>
          <a:xfrm>
            <a:off x="0" y="3022126"/>
            <a:ext cx="10728982" cy="4088828"/>
          </a:xfrm>
          <a:custGeom>
            <a:avLst/>
            <a:gdLst/>
            <a:ahLst/>
            <a:cxnLst/>
            <a:rect l="l" t="t" r="r" b="b"/>
            <a:pathLst>
              <a:path w="10728982" h="4088828" extrusionOk="0">
                <a:moveTo>
                  <a:pt x="0" y="0"/>
                </a:moveTo>
                <a:lnTo>
                  <a:pt x="10728982" y="0"/>
                </a:lnTo>
                <a:lnTo>
                  <a:pt x="10728982" y="4088828"/>
                </a:lnTo>
                <a:lnTo>
                  <a:pt x="0" y="4088828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41" name="Google Shape;141;p2"/>
          <p:cNvGrpSpPr/>
          <p:nvPr/>
        </p:nvGrpSpPr>
        <p:grpSpPr>
          <a:xfrm>
            <a:off x="1080000" y="2664096"/>
            <a:ext cx="828510" cy="2513306"/>
            <a:chOff x="516866" y="2631107"/>
            <a:chExt cx="828510" cy="2513306"/>
          </a:xfrm>
        </p:grpSpPr>
        <p:grpSp>
          <p:nvGrpSpPr>
            <p:cNvPr id="142" name="Google Shape;142;p2"/>
            <p:cNvGrpSpPr/>
            <p:nvPr/>
          </p:nvGrpSpPr>
          <p:grpSpPr>
            <a:xfrm>
              <a:off x="516866" y="2631107"/>
              <a:ext cx="828510" cy="2513306"/>
              <a:chOff x="8824903" y="2694234"/>
              <a:chExt cx="828510" cy="2513306"/>
            </a:xfrm>
          </p:grpSpPr>
          <p:sp>
            <p:nvSpPr>
              <p:cNvPr id="143" name="Google Shape;143;p2"/>
              <p:cNvSpPr/>
              <p:nvPr/>
            </p:nvSpPr>
            <p:spPr>
              <a:xfrm>
                <a:off x="8824903" y="2694234"/>
                <a:ext cx="828510" cy="2513306"/>
              </a:xfrm>
              <a:custGeom>
                <a:avLst/>
                <a:gdLst/>
                <a:ahLst/>
                <a:cxnLst/>
                <a:rect l="l" t="t" r="r" b="b"/>
                <a:pathLst>
                  <a:path w="897731" h="2423012" extrusionOk="0">
                    <a:moveTo>
                      <a:pt x="463155" y="0"/>
                    </a:moveTo>
                    <a:cubicBezTo>
                      <a:pt x="574530" y="0"/>
                      <a:pt x="672725" y="56430"/>
                      <a:pt x="730710" y="142258"/>
                    </a:cubicBezTo>
                    <a:lnTo>
                      <a:pt x="740787" y="160824"/>
                    </a:lnTo>
                    <a:lnTo>
                      <a:pt x="829073" y="160824"/>
                    </a:lnTo>
                    <a:cubicBezTo>
                      <a:pt x="866992" y="160824"/>
                      <a:pt x="897731" y="191563"/>
                      <a:pt x="897731" y="229482"/>
                    </a:cubicBezTo>
                    <a:lnTo>
                      <a:pt x="897731" y="2194810"/>
                    </a:lnTo>
                    <a:cubicBezTo>
                      <a:pt x="897731" y="2232729"/>
                      <a:pt x="866992" y="2263468"/>
                      <a:pt x="829073" y="2263468"/>
                    </a:cubicBezTo>
                    <a:lnTo>
                      <a:pt x="740092" y="2263468"/>
                    </a:lnTo>
                    <a:lnTo>
                      <a:pt x="730710" y="2280754"/>
                    </a:lnTo>
                    <a:cubicBezTo>
                      <a:pt x="672725" y="2366583"/>
                      <a:pt x="574530" y="2423012"/>
                      <a:pt x="463155" y="2423012"/>
                    </a:cubicBezTo>
                    <a:cubicBezTo>
                      <a:pt x="351780" y="2423012"/>
                      <a:pt x="253585" y="2366583"/>
                      <a:pt x="195600" y="2280754"/>
                    </a:cubicBezTo>
                    <a:lnTo>
                      <a:pt x="186218" y="2263468"/>
                    </a:lnTo>
                    <a:lnTo>
                      <a:pt x="68658" y="2263468"/>
                    </a:lnTo>
                    <a:cubicBezTo>
                      <a:pt x="30739" y="2263468"/>
                      <a:pt x="0" y="2232729"/>
                      <a:pt x="0" y="2194810"/>
                    </a:cubicBezTo>
                    <a:lnTo>
                      <a:pt x="0" y="229482"/>
                    </a:lnTo>
                    <a:cubicBezTo>
                      <a:pt x="0" y="191563"/>
                      <a:pt x="30739" y="160824"/>
                      <a:pt x="68658" y="160824"/>
                    </a:cubicBezTo>
                    <a:lnTo>
                      <a:pt x="185523" y="160824"/>
                    </a:lnTo>
                    <a:lnTo>
                      <a:pt x="195600" y="142258"/>
                    </a:lnTo>
                    <a:cubicBezTo>
                      <a:pt x="253585" y="56430"/>
                      <a:pt x="351780" y="0"/>
                      <a:pt x="46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grpSp>
            <p:nvGrpSpPr>
              <p:cNvPr id="144" name="Google Shape;144;p2"/>
              <p:cNvGrpSpPr/>
              <p:nvPr/>
            </p:nvGrpSpPr>
            <p:grpSpPr>
              <a:xfrm>
                <a:off x="8855870" y="2726531"/>
                <a:ext cx="771524" cy="2447925"/>
                <a:chOff x="8855870" y="2726531"/>
                <a:chExt cx="771524" cy="2447925"/>
              </a:xfrm>
            </p:grpSpPr>
            <p:sp>
              <p:nvSpPr>
                <p:cNvPr id="145" name="Google Shape;145;p2"/>
                <p:cNvSpPr/>
                <p:nvPr/>
              </p:nvSpPr>
              <p:spPr>
                <a:xfrm>
                  <a:off x="9128128" y="4778070"/>
                  <a:ext cx="229278" cy="22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rgbClr val="D0CECE"/>
                </a:solidFill>
                <a:ln w="165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46" name="Google Shape;146;p2"/>
                <p:cNvSpPr/>
                <p:nvPr/>
              </p:nvSpPr>
              <p:spPr>
                <a:xfrm>
                  <a:off x="8855870" y="2726531"/>
                  <a:ext cx="771524" cy="24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731" h="2423012" extrusionOk="0">
                      <a:moveTo>
                        <a:pt x="463155" y="0"/>
                      </a:moveTo>
                      <a:cubicBezTo>
                        <a:pt x="574530" y="0"/>
                        <a:pt x="672725" y="56430"/>
                        <a:pt x="730710" y="142258"/>
                      </a:cubicBezTo>
                      <a:lnTo>
                        <a:pt x="740787" y="160824"/>
                      </a:lnTo>
                      <a:lnTo>
                        <a:pt x="829073" y="160824"/>
                      </a:lnTo>
                      <a:cubicBezTo>
                        <a:pt x="866992" y="160824"/>
                        <a:pt x="897731" y="191563"/>
                        <a:pt x="897731" y="229482"/>
                      </a:cubicBezTo>
                      <a:lnTo>
                        <a:pt x="897731" y="2194810"/>
                      </a:lnTo>
                      <a:cubicBezTo>
                        <a:pt x="897731" y="2232729"/>
                        <a:pt x="866992" y="2263468"/>
                        <a:pt x="829073" y="2263468"/>
                      </a:cubicBezTo>
                      <a:lnTo>
                        <a:pt x="740092" y="2263468"/>
                      </a:lnTo>
                      <a:lnTo>
                        <a:pt x="730710" y="2280754"/>
                      </a:lnTo>
                      <a:cubicBezTo>
                        <a:pt x="672725" y="2366583"/>
                        <a:pt x="574530" y="2423012"/>
                        <a:pt x="463155" y="2423012"/>
                      </a:cubicBezTo>
                      <a:cubicBezTo>
                        <a:pt x="351780" y="2423012"/>
                        <a:pt x="253585" y="2366583"/>
                        <a:pt x="195600" y="2280754"/>
                      </a:cubicBezTo>
                      <a:lnTo>
                        <a:pt x="186218" y="2263468"/>
                      </a:lnTo>
                      <a:lnTo>
                        <a:pt x="68658" y="2263468"/>
                      </a:lnTo>
                      <a:cubicBezTo>
                        <a:pt x="30739" y="2263468"/>
                        <a:pt x="0" y="2232729"/>
                        <a:pt x="0" y="2194810"/>
                      </a:cubicBezTo>
                      <a:lnTo>
                        <a:pt x="0" y="229482"/>
                      </a:lnTo>
                      <a:cubicBezTo>
                        <a:pt x="0" y="191563"/>
                        <a:pt x="30739" y="160824"/>
                        <a:pt x="68658" y="160824"/>
                      </a:cubicBezTo>
                      <a:lnTo>
                        <a:pt x="185523" y="160824"/>
                      </a:lnTo>
                      <a:lnTo>
                        <a:pt x="195600" y="142258"/>
                      </a:lnTo>
                      <a:cubicBezTo>
                        <a:pt x="253585" y="56430"/>
                        <a:pt x="351780" y="0"/>
                        <a:pt x="46315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47" name="Google Shape;147;p2"/>
                <p:cNvSpPr/>
                <p:nvPr/>
              </p:nvSpPr>
              <p:spPr>
                <a:xfrm>
                  <a:off x="9183824" y="4840034"/>
                  <a:ext cx="117887" cy="11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chemeClr val="dk2"/>
                </a:solidFill>
                <a:ln w="269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93750" tIns="96875" rIns="193750" bIns="96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814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</p:grpSp>
        </p:grpSp>
        <p:sp>
          <p:nvSpPr>
            <p:cNvPr id="148" name="Google Shape;148;p2"/>
            <p:cNvSpPr txBox="1"/>
            <p:nvPr/>
          </p:nvSpPr>
          <p:spPr>
            <a:xfrm rot="5400000">
              <a:off x="288230" y="3323429"/>
              <a:ext cx="1478875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vert270" wrap="square" lIns="118850" tIns="59425" rIns="118850" bIns="59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背景動機</a:t>
              </a:r>
              <a:endParaRPr sz="24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149" name="Google Shape;149;p2"/>
          <p:cNvGrpSpPr/>
          <p:nvPr/>
        </p:nvGrpSpPr>
        <p:grpSpPr>
          <a:xfrm>
            <a:off x="5014287" y="2688650"/>
            <a:ext cx="828510" cy="2513306"/>
            <a:chOff x="4359471" y="2681302"/>
            <a:chExt cx="828510" cy="2513306"/>
          </a:xfrm>
        </p:grpSpPr>
        <p:grpSp>
          <p:nvGrpSpPr>
            <p:cNvPr id="150" name="Google Shape;150;p2"/>
            <p:cNvGrpSpPr/>
            <p:nvPr/>
          </p:nvGrpSpPr>
          <p:grpSpPr>
            <a:xfrm>
              <a:off x="4359471" y="2681302"/>
              <a:ext cx="828510" cy="2513306"/>
              <a:chOff x="8824903" y="2694234"/>
              <a:chExt cx="828510" cy="2513306"/>
            </a:xfrm>
          </p:grpSpPr>
          <p:sp>
            <p:nvSpPr>
              <p:cNvPr id="151" name="Google Shape;151;p2"/>
              <p:cNvSpPr/>
              <p:nvPr/>
            </p:nvSpPr>
            <p:spPr>
              <a:xfrm>
                <a:off x="8824903" y="2694234"/>
                <a:ext cx="828510" cy="2513306"/>
              </a:xfrm>
              <a:custGeom>
                <a:avLst/>
                <a:gdLst/>
                <a:ahLst/>
                <a:cxnLst/>
                <a:rect l="l" t="t" r="r" b="b"/>
                <a:pathLst>
                  <a:path w="897731" h="2423012" extrusionOk="0">
                    <a:moveTo>
                      <a:pt x="463155" y="0"/>
                    </a:moveTo>
                    <a:cubicBezTo>
                      <a:pt x="574530" y="0"/>
                      <a:pt x="672725" y="56430"/>
                      <a:pt x="730710" y="142258"/>
                    </a:cubicBezTo>
                    <a:lnTo>
                      <a:pt x="740787" y="160824"/>
                    </a:lnTo>
                    <a:lnTo>
                      <a:pt x="829073" y="160824"/>
                    </a:lnTo>
                    <a:cubicBezTo>
                      <a:pt x="866992" y="160824"/>
                      <a:pt x="897731" y="191563"/>
                      <a:pt x="897731" y="229482"/>
                    </a:cubicBezTo>
                    <a:lnTo>
                      <a:pt x="897731" y="2194810"/>
                    </a:lnTo>
                    <a:cubicBezTo>
                      <a:pt x="897731" y="2232729"/>
                      <a:pt x="866992" y="2263468"/>
                      <a:pt x="829073" y="2263468"/>
                    </a:cubicBezTo>
                    <a:lnTo>
                      <a:pt x="740092" y="2263468"/>
                    </a:lnTo>
                    <a:lnTo>
                      <a:pt x="730710" y="2280754"/>
                    </a:lnTo>
                    <a:cubicBezTo>
                      <a:pt x="672725" y="2366583"/>
                      <a:pt x="574530" y="2423012"/>
                      <a:pt x="463155" y="2423012"/>
                    </a:cubicBezTo>
                    <a:cubicBezTo>
                      <a:pt x="351780" y="2423012"/>
                      <a:pt x="253585" y="2366583"/>
                      <a:pt x="195600" y="2280754"/>
                    </a:cubicBezTo>
                    <a:lnTo>
                      <a:pt x="186218" y="2263468"/>
                    </a:lnTo>
                    <a:lnTo>
                      <a:pt x="68658" y="2263468"/>
                    </a:lnTo>
                    <a:cubicBezTo>
                      <a:pt x="30739" y="2263468"/>
                      <a:pt x="0" y="2232729"/>
                      <a:pt x="0" y="2194810"/>
                    </a:cubicBezTo>
                    <a:lnTo>
                      <a:pt x="0" y="229482"/>
                    </a:lnTo>
                    <a:cubicBezTo>
                      <a:pt x="0" y="191563"/>
                      <a:pt x="30739" y="160824"/>
                      <a:pt x="68658" y="160824"/>
                    </a:cubicBezTo>
                    <a:lnTo>
                      <a:pt x="185523" y="160824"/>
                    </a:lnTo>
                    <a:lnTo>
                      <a:pt x="195600" y="142258"/>
                    </a:lnTo>
                    <a:cubicBezTo>
                      <a:pt x="253585" y="56430"/>
                      <a:pt x="351780" y="0"/>
                      <a:pt x="46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grpSp>
            <p:nvGrpSpPr>
              <p:cNvPr id="152" name="Google Shape;152;p2"/>
              <p:cNvGrpSpPr/>
              <p:nvPr/>
            </p:nvGrpSpPr>
            <p:grpSpPr>
              <a:xfrm>
                <a:off x="8855870" y="2726531"/>
                <a:ext cx="771524" cy="2447925"/>
                <a:chOff x="8855870" y="2726531"/>
                <a:chExt cx="771524" cy="2447925"/>
              </a:xfrm>
            </p:grpSpPr>
            <p:sp>
              <p:nvSpPr>
                <p:cNvPr id="153" name="Google Shape;153;p2"/>
                <p:cNvSpPr/>
                <p:nvPr/>
              </p:nvSpPr>
              <p:spPr>
                <a:xfrm>
                  <a:off x="9128128" y="4778070"/>
                  <a:ext cx="229278" cy="22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rgbClr val="D0CECE"/>
                </a:solidFill>
                <a:ln w="165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54" name="Google Shape;154;p2"/>
                <p:cNvSpPr/>
                <p:nvPr/>
              </p:nvSpPr>
              <p:spPr>
                <a:xfrm>
                  <a:off x="8855870" y="2726531"/>
                  <a:ext cx="771524" cy="24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731" h="2423012" extrusionOk="0">
                      <a:moveTo>
                        <a:pt x="463155" y="0"/>
                      </a:moveTo>
                      <a:cubicBezTo>
                        <a:pt x="574530" y="0"/>
                        <a:pt x="672725" y="56430"/>
                        <a:pt x="730710" y="142258"/>
                      </a:cubicBezTo>
                      <a:lnTo>
                        <a:pt x="740787" y="160824"/>
                      </a:lnTo>
                      <a:lnTo>
                        <a:pt x="829073" y="160824"/>
                      </a:lnTo>
                      <a:cubicBezTo>
                        <a:pt x="866992" y="160824"/>
                        <a:pt x="897731" y="191563"/>
                        <a:pt x="897731" y="229482"/>
                      </a:cubicBezTo>
                      <a:lnTo>
                        <a:pt x="897731" y="2194810"/>
                      </a:lnTo>
                      <a:cubicBezTo>
                        <a:pt x="897731" y="2232729"/>
                        <a:pt x="866992" y="2263468"/>
                        <a:pt x="829073" y="2263468"/>
                      </a:cubicBezTo>
                      <a:lnTo>
                        <a:pt x="740092" y="2263468"/>
                      </a:lnTo>
                      <a:lnTo>
                        <a:pt x="730710" y="2280754"/>
                      </a:lnTo>
                      <a:cubicBezTo>
                        <a:pt x="672725" y="2366583"/>
                        <a:pt x="574530" y="2423012"/>
                        <a:pt x="463155" y="2423012"/>
                      </a:cubicBezTo>
                      <a:cubicBezTo>
                        <a:pt x="351780" y="2423012"/>
                        <a:pt x="253585" y="2366583"/>
                        <a:pt x="195600" y="2280754"/>
                      </a:cubicBezTo>
                      <a:lnTo>
                        <a:pt x="186218" y="2263468"/>
                      </a:lnTo>
                      <a:lnTo>
                        <a:pt x="68658" y="2263468"/>
                      </a:lnTo>
                      <a:cubicBezTo>
                        <a:pt x="30739" y="2263468"/>
                        <a:pt x="0" y="2232729"/>
                        <a:pt x="0" y="2194810"/>
                      </a:cubicBezTo>
                      <a:lnTo>
                        <a:pt x="0" y="229482"/>
                      </a:lnTo>
                      <a:cubicBezTo>
                        <a:pt x="0" y="191563"/>
                        <a:pt x="30739" y="160824"/>
                        <a:pt x="68658" y="160824"/>
                      </a:cubicBezTo>
                      <a:lnTo>
                        <a:pt x="185523" y="160824"/>
                      </a:lnTo>
                      <a:lnTo>
                        <a:pt x="195600" y="142258"/>
                      </a:lnTo>
                      <a:cubicBezTo>
                        <a:pt x="253585" y="56430"/>
                        <a:pt x="351780" y="0"/>
                        <a:pt x="46315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55" name="Google Shape;155;p2"/>
                <p:cNvSpPr/>
                <p:nvPr/>
              </p:nvSpPr>
              <p:spPr>
                <a:xfrm>
                  <a:off x="9183824" y="4840034"/>
                  <a:ext cx="117887" cy="11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chemeClr val="dk2"/>
                </a:solidFill>
                <a:ln w="269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93750" tIns="96875" rIns="193750" bIns="96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814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</p:grpSp>
        </p:grpSp>
        <p:sp>
          <p:nvSpPr>
            <p:cNvPr id="156" name="Google Shape;156;p2"/>
            <p:cNvSpPr txBox="1"/>
            <p:nvPr/>
          </p:nvSpPr>
          <p:spPr>
            <a:xfrm rot="5400000">
              <a:off x="4130835" y="3439854"/>
              <a:ext cx="1478875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vert270" wrap="square" lIns="118850" tIns="59425" rIns="118850" bIns="59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專案時程</a:t>
              </a:r>
              <a:endParaRPr sz="24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157" name="Google Shape;157;p2"/>
          <p:cNvGrpSpPr/>
          <p:nvPr/>
        </p:nvGrpSpPr>
        <p:grpSpPr>
          <a:xfrm>
            <a:off x="3702858" y="2700927"/>
            <a:ext cx="828510" cy="2513306"/>
            <a:chOff x="3093154" y="2687419"/>
            <a:chExt cx="828510" cy="2513306"/>
          </a:xfrm>
        </p:grpSpPr>
        <p:grpSp>
          <p:nvGrpSpPr>
            <p:cNvPr id="158" name="Google Shape;158;p2"/>
            <p:cNvGrpSpPr/>
            <p:nvPr/>
          </p:nvGrpSpPr>
          <p:grpSpPr>
            <a:xfrm>
              <a:off x="3093154" y="2687419"/>
              <a:ext cx="828510" cy="2513306"/>
              <a:chOff x="8824903" y="2694234"/>
              <a:chExt cx="828510" cy="2513306"/>
            </a:xfrm>
          </p:grpSpPr>
          <p:sp>
            <p:nvSpPr>
              <p:cNvPr id="159" name="Google Shape;159;p2"/>
              <p:cNvSpPr/>
              <p:nvPr/>
            </p:nvSpPr>
            <p:spPr>
              <a:xfrm>
                <a:off x="8824903" y="2694234"/>
                <a:ext cx="828510" cy="2513306"/>
              </a:xfrm>
              <a:custGeom>
                <a:avLst/>
                <a:gdLst/>
                <a:ahLst/>
                <a:cxnLst/>
                <a:rect l="l" t="t" r="r" b="b"/>
                <a:pathLst>
                  <a:path w="897731" h="2423012" extrusionOk="0">
                    <a:moveTo>
                      <a:pt x="463155" y="0"/>
                    </a:moveTo>
                    <a:cubicBezTo>
                      <a:pt x="574530" y="0"/>
                      <a:pt x="672725" y="56430"/>
                      <a:pt x="730710" y="142258"/>
                    </a:cubicBezTo>
                    <a:lnTo>
                      <a:pt x="740787" y="160824"/>
                    </a:lnTo>
                    <a:lnTo>
                      <a:pt x="829073" y="160824"/>
                    </a:lnTo>
                    <a:cubicBezTo>
                      <a:pt x="866992" y="160824"/>
                      <a:pt x="897731" y="191563"/>
                      <a:pt x="897731" y="229482"/>
                    </a:cubicBezTo>
                    <a:lnTo>
                      <a:pt x="897731" y="2194810"/>
                    </a:lnTo>
                    <a:cubicBezTo>
                      <a:pt x="897731" y="2232729"/>
                      <a:pt x="866992" y="2263468"/>
                      <a:pt x="829073" y="2263468"/>
                    </a:cubicBezTo>
                    <a:lnTo>
                      <a:pt x="740092" y="2263468"/>
                    </a:lnTo>
                    <a:lnTo>
                      <a:pt x="730710" y="2280754"/>
                    </a:lnTo>
                    <a:cubicBezTo>
                      <a:pt x="672725" y="2366583"/>
                      <a:pt x="574530" y="2423012"/>
                      <a:pt x="463155" y="2423012"/>
                    </a:cubicBezTo>
                    <a:cubicBezTo>
                      <a:pt x="351780" y="2423012"/>
                      <a:pt x="253585" y="2366583"/>
                      <a:pt x="195600" y="2280754"/>
                    </a:cubicBezTo>
                    <a:lnTo>
                      <a:pt x="186218" y="2263468"/>
                    </a:lnTo>
                    <a:lnTo>
                      <a:pt x="68658" y="2263468"/>
                    </a:lnTo>
                    <a:cubicBezTo>
                      <a:pt x="30739" y="2263468"/>
                      <a:pt x="0" y="2232729"/>
                      <a:pt x="0" y="2194810"/>
                    </a:cubicBezTo>
                    <a:lnTo>
                      <a:pt x="0" y="229482"/>
                    </a:lnTo>
                    <a:cubicBezTo>
                      <a:pt x="0" y="191563"/>
                      <a:pt x="30739" y="160824"/>
                      <a:pt x="68658" y="160824"/>
                    </a:cubicBezTo>
                    <a:lnTo>
                      <a:pt x="185523" y="160824"/>
                    </a:lnTo>
                    <a:lnTo>
                      <a:pt x="195600" y="142258"/>
                    </a:lnTo>
                    <a:cubicBezTo>
                      <a:pt x="253585" y="56430"/>
                      <a:pt x="351780" y="0"/>
                      <a:pt x="46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grpSp>
            <p:nvGrpSpPr>
              <p:cNvPr id="160" name="Google Shape;160;p2"/>
              <p:cNvGrpSpPr/>
              <p:nvPr/>
            </p:nvGrpSpPr>
            <p:grpSpPr>
              <a:xfrm>
                <a:off x="8855870" y="2726531"/>
                <a:ext cx="771524" cy="2447925"/>
                <a:chOff x="8855870" y="2726531"/>
                <a:chExt cx="771524" cy="2447925"/>
              </a:xfrm>
            </p:grpSpPr>
            <p:sp>
              <p:nvSpPr>
                <p:cNvPr id="161" name="Google Shape;161;p2"/>
                <p:cNvSpPr/>
                <p:nvPr/>
              </p:nvSpPr>
              <p:spPr>
                <a:xfrm>
                  <a:off x="9128128" y="4778070"/>
                  <a:ext cx="229278" cy="22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rgbClr val="D0CECE"/>
                </a:solidFill>
                <a:ln w="165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62" name="Google Shape;162;p2"/>
                <p:cNvSpPr/>
                <p:nvPr/>
              </p:nvSpPr>
              <p:spPr>
                <a:xfrm>
                  <a:off x="8855870" y="2726531"/>
                  <a:ext cx="771524" cy="24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731" h="2423012" extrusionOk="0">
                      <a:moveTo>
                        <a:pt x="463155" y="0"/>
                      </a:moveTo>
                      <a:cubicBezTo>
                        <a:pt x="574530" y="0"/>
                        <a:pt x="672725" y="56430"/>
                        <a:pt x="730710" y="142258"/>
                      </a:cubicBezTo>
                      <a:lnTo>
                        <a:pt x="740787" y="160824"/>
                      </a:lnTo>
                      <a:lnTo>
                        <a:pt x="829073" y="160824"/>
                      </a:lnTo>
                      <a:cubicBezTo>
                        <a:pt x="866992" y="160824"/>
                        <a:pt x="897731" y="191563"/>
                        <a:pt x="897731" y="229482"/>
                      </a:cubicBezTo>
                      <a:lnTo>
                        <a:pt x="897731" y="2194810"/>
                      </a:lnTo>
                      <a:cubicBezTo>
                        <a:pt x="897731" y="2232729"/>
                        <a:pt x="866992" y="2263468"/>
                        <a:pt x="829073" y="2263468"/>
                      </a:cubicBezTo>
                      <a:lnTo>
                        <a:pt x="740092" y="2263468"/>
                      </a:lnTo>
                      <a:lnTo>
                        <a:pt x="730710" y="2280754"/>
                      </a:lnTo>
                      <a:cubicBezTo>
                        <a:pt x="672725" y="2366583"/>
                        <a:pt x="574530" y="2423012"/>
                        <a:pt x="463155" y="2423012"/>
                      </a:cubicBezTo>
                      <a:cubicBezTo>
                        <a:pt x="351780" y="2423012"/>
                        <a:pt x="253585" y="2366583"/>
                        <a:pt x="195600" y="2280754"/>
                      </a:cubicBezTo>
                      <a:lnTo>
                        <a:pt x="186218" y="2263468"/>
                      </a:lnTo>
                      <a:lnTo>
                        <a:pt x="68658" y="2263468"/>
                      </a:lnTo>
                      <a:cubicBezTo>
                        <a:pt x="30739" y="2263468"/>
                        <a:pt x="0" y="2232729"/>
                        <a:pt x="0" y="2194810"/>
                      </a:cubicBezTo>
                      <a:lnTo>
                        <a:pt x="0" y="229482"/>
                      </a:lnTo>
                      <a:cubicBezTo>
                        <a:pt x="0" y="191563"/>
                        <a:pt x="30739" y="160824"/>
                        <a:pt x="68658" y="160824"/>
                      </a:cubicBezTo>
                      <a:lnTo>
                        <a:pt x="185523" y="160824"/>
                      </a:lnTo>
                      <a:lnTo>
                        <a:pt x="195600" y="142258"/>
                      </a:lnTo>
                      <a:cubicBezTo>
                        <a:pt x="253585" y="56430"/>
                        <a:pt x="351780" y="0"/>
                        <a:pt x="46315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63" name="Google Shape;163;p2"/>
                <p:cNvSpPr/>
                <p:nvPr/>
              </p:nvSpPr>
              <p:spPr>
                <a:xfrm>
                  <a:off x="9183824" y="4840034"/>
                  <a:ext cx="117887" cy="11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chemeClr val="dk2"/>
                </a:solidFill>
                <a:ln w="269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93750" tIns="96875" rIns="193750" bIns="96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814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</p:grpSp>
        </p:grpSp>
        <p:sp>
          <p:nvSpPr>
            <p:cNvPr id="164" name="Google Shape;164;p2"/>
            <p:cNvSpPr txBox="1"/>
            <p:nvPr/>
          </p:nvSpPr>
          <p:spPr>
            <a:xfrm rot="5400000">
              <a:off x="2842481" y="3433694"/>
              <a:ext cx="1478875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vert270" wrap="square" lIns="118850" tIns="59425" rIns="118850" bIns="59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系統規格</a:t>
              </a:r>
              <a:endParaRPr sz="24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165" name="Google Shape;165;p2"/>
          <p:cNvGrpSpPr/>
          <p:nvPr/>
        </p:nvGrpSpPr>
        <p:grpSpPr>
          <a:xfrm>
            <a:off x="2391429" y="2651819"/>
            <a:ext cx="828510" cy="2513306"/>
            <a:chOff x="1813704" y="2661239"/>
            <a:chExt cx="828510" cy="2513306"/>
          </a:xfrm>
        </p:grpSpPr>
        <p:grpSp>
          <p:nvGrpSpPr>
            <p:cNvPr id="166" name="Google Shape;166;p2"/>
            <p:cNvGrpSpPr/>
            <p:nvPr/>
          </p:nvGrpSpPr>
          <p:grpSpPr>
            <a:xfrm>
              <a:off x="1813704" y="2661239"/>
              <a:ext cx="828510" cy="2513306"/>
              <a:chOff x="8824903" y="2694234"/>
              <a:chExt cx="828510" cy="2513306"/>
            </a:xfrm>
          </p:grpSpPr>
          <p:sp>
            <p:nvSpPr>
              <p:cNvPr id="167" name="Google Shape;167;p2"/>
              <p:cNvSpPr/>
              <p:nvPr/>
            </p:nvSpPr>
            <p:spPr>
              <a:xfrm>
                <a:off x="8824903" y="2694234"/>
                <a:ext cx="828510" cy="2513306"/>
              </a:xfrm>
              <a:custGeom>
                <a:avLst/>
                <a:gdLst/>
                <a:ahLst/>
                <a:cxnLst/>
                <a:rect l="l" t="t" r="r" b="b"/>
                <a:pathLst>
                  <a:path w="897731" h="2423012" extrusionOk="0">
                    <a:moveTo>
                      <a:pt x="463155" y="0"/>
                    </a:moveTo>
                    <a:cubicBezTo>
                      <a:pt x="574530" y="0"/>
                      <a:pt x="672725" y="56430"/>
                      <a:pt x="730710" y="142258"/>
                    </a:cubicBezTo>
                    <a:lnTo>
                      <a:pt x="740787" y="160824"/>
                    </a:lnTo>
                    <a:lnTo>
                      <a:pt x="829073" y="160824"/>
                    </a:lnTo>
                    <a:cubicBezTo>
                      <a:pt x="866992" y="160824"/>
                      <a:pt x="897731" y="191563"/>
                      <a:pt x="897731" y="229482"/>
                    </a:cubicBezTo>
                    <a:lnTo>
                      <a:pt x="897731" y="2194810"/>
                    </a:lnTo>
                    <a:cubicBezTo>
                      <a:pt x="897731" y="2232729"/>
                      <a:pt x="866992" y="2263468"/>
                      <a:pt x="829073" y="2263468"/>
                    </a:cubicBezTo>
                    <a:lnTo>
                      <a:pt x="740092" y="2263468"/>
                    </a:lnTo>
                    <a:lnTo>
                      <a:pt x="730710" y="2280754"/>
                    </a:lnTo>
                    <a:cubicBezTo>
                      <a:pt x="672725" y="2366583"/>
                      <a:pt x="574530" y="2423012"/>
                      <a:pt x="463155" y="2423012"/>
                    </a:cubicBezTo>
                    <a:cubicBezTo>
                      <a:pt x="351780" y="2423012"/>
                      <a:pt x="253585" y="2366583"/>
                      <a:pt x="195600" y="2280754"/>
                    </a:cubicBezTo>
                    <a:lnTo>
                      <a:pt x="186218" y="2263468"/>
                    </a:lnTo>
                    <a:lnTo>
                      <a:pt x="68658" y="2263468"/>
                    </a:lnTo>
                    <a:cubicBezTo>
                      <a:pt x="30739" y="2263468"/>
                      <a:pt x="0" y="2232729"/>
                      <a:pt x="0" y="2194810"/>
                    </a:cubicBezTo>
                    <a:lnTo>
                      <a:pt x="0" y="229482"/>
                    </a:lnTo>
                    <a:cubicBezTo>
                      <a:pt x="0" y="191563"/>
                      <a:pt x="30739" y="160824"/>
                      <a:pt x="68658" y="160824"/>
                    </a:cubicBezTo>
                    <a:lnTo>
                      <a:pt x="185523" y="160824"/>
                    </a:lnTo>
                    <a:lnTo>
                      <a:pt x="195600" y="142258"/>
                    </a:lnTo>
                    <a:cubicBezTo>
                      <a:pt x="253585" y="56430"/>
                      <a:pt x="351780" y="0"/>
                      <a:pt x="46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grpSp>
            <p:nvGrpSpPr>
              <p:cNvPr id="168" name="Google Shape;168;p2"/>
              <p:cNvGrpSpPr/>
              <p:nvPr/>
            </p:nvGrpSpPr>
            <p:grpSpPr>
              <a:xfrm>
                <a:off x="8855870" y="2726531"/>
                <a:ext cx="771524" cy="2447925"/>
                <a:chOff x="8855870" y="2726531"/>
                <a:chExt cx="771524" cy="2447925"/>
              </a:xfrm>
            </p:grpSpPr>
            <p:sp>
              <p:nvSpPr>
                <p:cNvPr id="169" name="Google Shape;169;p2"/>
                <p:cNvSpPr/>
                <p:nvPr/>
              </p:nvSpPr>
              <p:spPr>
                <a:xfrm>
                  <a:off x="9128128" y="4778070"/>
                  <a:ext cx="229278" cy="22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rgbClr val="D0CECE"/>
                </a:solidFill>
                <a:ln w="165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70" name="Google Shape;170;p2"/>
                <p:cNvSpPr/>
                <p:nvPr/>
              </p:nvSpPr>
              <p:spPr>
                <a:xfrm>
                  <a:off x="8855870" y="2726531"/>
                  <a:ext cx="771524" cy="24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731" h="2423012" extrusionOk="0">
                      <a:moveTo>
                        <a:pt x="463155" y="0"/>
                      </a:moveTo>
                      <a:cubicBezTo>
                        <a:pt x="574530" y="0"/>
                        <a:pt x="672725" y="56430"/>
                        <a:pt x="730710" y="142258"/>
                      </a:cubicBezTo>
                      <a:lnTo>
                        <a:pt x="740787" y="160824"/>
                      </a:lnTo>
                      <a:lnTo>
                        <a:pt x="829073" y="160824"/>
                      </a:lnTo>
                      <a:cubicBezTo>
                        <a:pt x="866992" y="160824"/>
                        <a:pt x="897731" y="191563"/>
                        <a:pt x="897731" y="229482"/>
                      </a:cubicBezTo>
                      <a:lnTo>
                        <a:pt x="897731" y="2194810"/>
                      </a:lnTo>
                      <a:cubicBezTo>
                        <a:pt x="897731" y="2232729"/>
                        <a:pt x="866992" y="2263468"/>
                        <a:pt x="829073" y="2263468"/>
                      </a:cubicBezTo>
                      <a:lnTo>
                        <a:pt x="740092" y="2263468"/>
                      </a:lnTo>
                      <a:lnTo>
                        <a:pt x="730710" y="2280754"/>
                      </a:lnTo>
                      <a:cubicBezTo>
                        <a:pt x="672725" y="2366583"/>
                        <a:pt x="574530" y="2423012"/>
                        <a:pt x="463155" y="2423012"/>
                      </a:cubicBezTo>
                      <a:cubicBezTo>
                        <a:pt x="351780" y="2423012"/>
                        <a:pt x="253585" y="2366583"/>
                        <a:pt x="195600" y="2280754"/>
                      </a:cubicBezTo>
                      <a:lnTo>
                        <a:pt x="186218" y="2263468"/>
                      </a:lnTo>
                      <a:lnTo>
                        <a:pt x="68658" y="2263468"/>
                      </a:lnTo>
                      <a:cubicBezTo>
                        <a:pt x="30739" y="2263468"/>
                        <a:pt x="0" y="2232729"/>
                        <a:pt x="0" y="2194810"/>
                      </a:cubicBezTo>
                      <a:lnTo>
                        <a:pt x="0" y="229482"/>
                      </a:lnTo>
                      <a:cubicBezTo>
                        <a:pt x="0" y="191563"/>
                        <a:pt x="30739" y="160824"/>
                        <a:pt x="68658" y="160824"/>
                      </a:cubicBezTo>
                      <a:lnTo>
                        <a:pt x="185523" y="160824"/>
                      </a:lnTo>
                      <a:lnTo>
                        <a:pt x="195600" y="142258"/>
                      </a:lnTo>
                      <a:cubicBezTo>
                        <a:pt x="253585" y="56430"/>
                        <a:pt x="351780" y="0"/>
                        <a:pt x="46315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71" name="Google Shape;171;p2"/>
                <p:cNvSpPr/>
                <p:nvPr/>
              </p:nvSpPr>
              <p:spPr>
                <a:xfrm>
                  <a:off x="9183824" y="4840034"/>
                  <a:ext cx="117887" cy="11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chemeClr val="dk2"/>
                </a:solidFill>
                <a:ln w="269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93750" tIns="96875" rIns="193750" bIns="96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814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</p:grpSp>
        </p:grpSp>
        <p:sp>
          <p:nvSpPr>
            <p:cNvPr id="172" name="Google Shape;172;p2"/>
            <p:cNvSpPr txBox="1"/>
            <p:nvPr/>
          </p:nvSpPr>
          <p:spPr>
            <a:xfrm rot="5400000">
              <a:off x="1573316" y="3415685"/>
              <a:ext cx="1478875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vert270" wrap="square" lIns="118850" tIns="59425" rIns="118850" bIns="59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營運計畫</a:t>
              </a:r>
              <a:endParaRPr sz="24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173" name="Google Shape;173;p2"/>
          <p:cNvGrpSpPr/>
          <p:nvPr/>
        </p:nvGrpSpPr>
        <p:grpSpPr>
          <a:xfrm>
            <a:off x="6325716" y="2713201"/>
            <a:ext cx="828510" cy="2513306"/>
            <a:chOff x="5681745" y="2693536"/>
            <a:chExt cx="828510" cy="2513306"/>
          </a:xfrm>
        </p:grpSpPr>
        <p:grpSp>
          <p:nvGrpSpPr>
            <p:cNvPr id="174" name="Google Shape;174;p2"/>
            <p:cNvGrpSpPr/>
            <p:nvPr/>
          </p:nvGrpSpPr>
          <p:grpSpPr>
            <a:xfrm>
              <a:off x="5681745" y="2693536"/>
              <a:ext cx="828510" cy="2513306"/>
              <a:chOff x="8824903" y="2694234"/>
              <a:chExt cx="828510" cy="2513306"/>
            </a:xfrm>
          </p:grpSpPr>
          <p:sp>
            <p:nvSpPr>
              <p:cNvPr id="175" name="Google Shape;175;p2"/>
              <p:cNvSpPr/>
              <p:nvPr/>
            </p:nvSpPr>
            <p:spPr>
              <a:xfrm>
                <a:off x="8824903" y="2694234"/>
                <a:ext cx="828510" cy="2513306"/>
              </a:xfrm>
              <a:custGeom>
                <a:avLst/>
                <a:gdLst/>
                <a:ahLst/>
                <a:cxnLst/>
                <a:rect l="l" t="t" r="r" b="b"/>
                <a:pathLst>
                  <a:path w="897731" h="2423012" extrusionOk="0">
                    <a:moveTo>
                      <a:pt x="463155" y="0"/>
                    </a:moveTo>
                    <a:cubicBezTo>
                      <a:pt x="574530" y="0"/>
                      <a:pt x="672725" y="56430"/>
                      <a:pt x="730710" y="142258"/>
                    </a:cubicBezTo>
                    <a:lnTo>
                      <a:pt x="740787" y="160824"/>
                    </a:lnTo>
                    <a:lnTo>
                      <a:pt x="829073" y="160824"/>
                    </a:lnTo>
                    <a:cubicBezTo>
                      <a:pt x="866992" y="160824"/>
                      <a:pt x="897731" y="191563"/>
                      <a:pt x="897731" y="229482"/>
                    </a:cubicBezTo>
                    <a:lnTo>
                      <a:pt x="897731" y="2194810"/>
                    </a:lnTo>
                    <a:cubicBezTo>
                      <a:pt x="897731" y="2232729"/>
                      <a:pt x="866992" y="2263468"/>
                      <a:pt x="829073" y="2263468"/>
                    </a:cubicBezTo>
                    <a:lnTo>
                      <a:pt x="740092" y="2263468"/>
                    </a:lnTo>
                    <a:lnTo>
                      <a:pt x="730710" y="2280754"/>
                    </a:lnTo>
                    <a:cubicBezTo>
                      <a:pt x="672725" y="2366583"/>
                      <a:pt x="574530" y="2423012"/>
                      <a:pt x="463155" y="2423012"/>
                    </a:cubicBezTo>
                    <a:cubicBezTo>
                      <a:pt x="351780" y="2423012"/>
                      <a:pt x="253585" y="2366583"/>
                      <a:pt x="195600" y="2280754"/>
                    </a:cubicBezTo>
                    <a:lnTo>
                      <a:pt x="186218" y="2263468"/>
                    </a:lnTo>
                    <a:lnTo>
                      <a:pt x="68658" y="2263468"/>
                    </a:lnTo>
                    <a:cubicBezTo>
                      <a:pt x="30739" y="2263468"/>
                      <a:pt x="0" y="2232729"/>
                      <a:pt x="0" y="2194810"/>
                    </a:cubicBezTo>
                    <a:lnTo>
                      <a:pt x="0" y="229482"/>
                    </a:lnTo>
                    <a:cubicBezTo>
                      <a:pt x="0" y="191563"/>
                      <a:pt x="30739" y="160824"/>
                      <a:pt x="68658" y="160824"/>
                    </a:cubicBezTo>
                    <a:lnTo>
                      <a:pt x="185523" y="160824"/>
                    </a:lnTo>
                    <a:lnTo>
                      <a:pt x="195600" y="142258"/>
                    </a:lnTo>
                    <a:cubicBezTo>
                      <a:pt x="253585" y="56430"/>
                      <a:pt x="351780" y="0"/>
                      <a:pt x="46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grpSp>
            <p:nvGrpSpPr>
              <p:cNvPr id="176" name="Google Shape;176;p2"/>
              <p:cNvGrpSpPr/>
              <p:nvPr/>
            </p:nvGrpSpPr>
            <p:grpSpPr>
              <a:xfrm>
                <a:off x="8855870" y="2726531"/>
                <a:ext cx="771524" cy="2447925"/>
                <a:chOff x="8855870" y="2726531"/>
                <a:chExt cx="771524" cy="2447925"/>
              </a:xfrm>
            </p:grpSpPr>
            <p:sp>
              <p:nvSpPr>
                <p:cNvPr id="177" name="Google Shape;177;p2"/>
                <p:cNvSpPr/>
                <p:nvPr/>
              </p:nvSpPr>
              <p:spPr>
                <a:xfrm>
                  <a:off x="9128128" y="4778070"/>
                  <a:ext cx="229278" cy="22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rgbClr val="D0CECE"/>
                </a:solidFill>
                <a:ln w="165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78" name="Google Shape;178;p2"/>
                <p:cNvSpPr/>
                <p:nvPr/>
              </p:nvSpPr>
              <p:spPr>
                <a:xfrm>
                  <a:off x="8855870" y="2726531"/>
                  <a:ext cx="771524" cy="24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731" h="2423012" extrusionOk="0">
                      <a:moveTo>
                        <a:pt x="463155" y="0"/>
                      </a:moveTo>
                      <a:cubicBezTo>
                        <a:pt x="574530" y="0"/>
                        <a:pt x="672725" y="56430"/>
                        <a:pt x="730710" y="142258"/>
                      </a:cubicBezTo>
                      <a:lnTo>
                        <a:pt x="740787" y="160824"/>
                      </a:lnTo>
                      <a:lnTo>
                        <a:pt x="829073" y="160824"/>
                      </a:lnTo>
                      <a:cubicBezTo>
                        <a:pt x="866992" y="160824"/>
                        <a:pt x="897731" y="191563"/>
                        <a:pt x="897731" y="229482"/>
                      </a:cubicBezTo>
                      <a:lnTo>
                        <a:pt x="897731" y="2194810"/>
                      </a:lnTo>
                      <a:cubicBezTo>
                        <a:pt x="897731" y="2232729"/>
                        <a:pt x="866992" y="2263468"/>
                        <a:pt x="829073" y="2263468"/>
                      </a:cubicBezTo>
                      <a:lnTo>
                        <a:pt x="740092" y="2263468"/>
                      </a:lnTo>
                      <a:lnTo>
                        <a:pt x="730710" y="2280754"/>
                      </a:lnTo>
                      <a:cubicBezTo>
                        <a:pt x="672725" y="2366583"/>
                        <a:pt x="574530" y="2423012"/>
                        <a:pt x="463155" y="2423012"/>
                      </a:cubicBezTo>
                      <a:cubicBezTo>
                        <a:pt x="351780" y="2423012"/>
                        <a:pt x="253585" y="2366583"/>
                        <a:pt x="195600" y="2280754"/>
                      </a:cubicBezTo>
                      <a:lnTo>
                        <a:pt x="186218" y="2263468"/>
                      </a:lnTo>
                      <a:lnTo>
                        <a:pt x="68658" y="2263468"/>
                      </a:lnTo>
                      <a:cubicBezTo>
                        <a:pt x="30739" y="2263468"/>
                        <a:pt x="0" y="2232729"/>
                        <a:pt x="0" y="2194810"/>
                      </a:cubicBezTo>
                      <a:lnTo>
                        <a:pt x="0" y="229482"/>
                      </a:lnTo>
                      <a:cubicBezTo>
                        <a:pt x="0" y="191563"/>
                        <a:pt x="30739" y="160824"/>
                        <a:pt x="68658" y="160824"/>
                      </a:cubicBezTo>
                      <a:lnTo>
                        <a:pt x="185523" y="160824"/>
                      </a:lnTo>
                      <a:lnTo>
                        <a:pt x="195600" y="142258"/>
                      </a:lnTo>
                      <a:cubicBezTo>
                        <a:pt x="253585" y="56430"/>
                        <a:pt x="351780" y="0"/>
                        <a:pt x="46315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79" name="Google Shape;179;p2"/>
                <p:cNvSpPr/>
                <p:nvPr/>
              </p:nvSpPr>
              <p:spPr>
                <a:xfrm>
                  <a:off x="9183824" y="4840034"/>
                  <a:ext cx="117887" cy="11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chemeClr val="dk2"/>
                </a:solidFill>
                <a:ln w="269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93750" tIns="96875" rIns="193750" bIns="96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814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</p:grpSp>
        </p:grpSp>
        <p:sp>
          <p:nvSpPr>
            <p:cNvPr id="180" name="Google Shape;180;p2"/>
            <p:cNvSpPr txBox="1"/>
            <p:nvPr/>
          </p:nvSpPr>
          <p:spPr>
            <a:xfrm rot="5400000">
              <a:off x="5466117" y="3437200"/>
              <a:ext cx="1478875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vert270" wrap="square" lIns="118850" tIns="59425" rIns="118850" bIns="59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需求模型</a:t>
              </a:r>
              <a:endParaRPr sz="24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181" name="Google Shape;181;p2"/>
          <p:cNvGrpSpPr/>
          <p:nvPr/>
        </p:nvGrpSpPr>
        <p:grpSpPr>
          <a:xfrm>
            <a:off x="7637145" y="2627265"/>
            <a:ext cx="828510" cy="2513306"/>
            <a:chOff x="7199442" y="2607600"/>
            <a:chExt cx="828510" cy="2513306"/>
          </a:xfrm>
        </p:grpSpPr>
        <p:grpSp>
          <p:nvGrpSpPr>
            <p:cNvPr id="182" name="Google Shape;182;p2"/>
            <p:cNvGrpSpPr/>
            <p:nvPr/>
          </p:nvGrpSpPr>
          <p:grpSpPr>
            <a:xfrm>
              <a:off x="7199442" y="2607600"/>
              <a:ext cx="828510" cy="2513306"/>
              <a:chOff x="8824903" y="2694234"/>
              <a:chExt cx="828510" cy="2513306"/>
            </a:xfrm>
          </p:grpSpPr>
          <p:sp>
            <p:nvSpPr>
              <p:cNvPr id="183" name="Google Shape;183;p2"/>
              <p:cNvSpPr/>
              <p:nvPr/>
            </p:nvSpPr>
            <p:spPr>
              <a:xfrm>
                <a:off x="8824903" y="2694234"/>
                <a:ext cx="828510" cy="2513306"/>
              </a:xfrm>
              <a:custGeom>
                <a:avLst/>
                <a:gdLst/>
                <a:ahLst/>
                <a:cxnLst/>
                <a:rect l="l" t="t" r="r" b="b"/>
                <a:pathLst>
                  <a:path w="897731" h="2423012" extrusionOk="0">
                    <a:moveTo>
                      <a:pt x="463155" y="0"/>
                    </a:moveTo>
                    <a:cubicBezTo>
                      <a:pt x="574530" y="0"/>
                      <a:pt x="672725" y="56430"/>
                      <a:pt x="730710" y="142258"/>
                    </a:cubicBezTo>
                    <a:lnTo>
                      <a:pt x="740787" y="160824"/>
                    </a:lnTo>
                    <a:lnTo>
                      <a:pt x="829073" y="160824"/>
                    </a:lnTo>
                    <a:cubicBezTo>
                      <a:pt x="866992" y="160824"/>
                      <a:pt x="897731" y="191563"/>
                      <a:pt x="897731" y="229482"/>
                    </a:cubicBezTo>
                    <a:lnTo>
                      <a:pt x="897731" y="2194810"/>
                    </a:lnTo>
                    <a:cubicBezTo>
                      <a:pt x="897731" y="2232729"/>
                      <a:pt x="866992" y="2263468"/>
                      <a:pt x="829073" y="2263468"/>
                    </a:cubicBezTo>
                    <a:lnTo>
                      <a:pt x="740092" y="2263468"/>
                    </a:lnTo>
                    <a:lnTo>
                      <a:pt x="730710" y="2280754"/>
                    </a:lnTo>
                    <a:cubicBezTo>
                      <a:pt x="672725" y="2366583"/>
                      <a:pt x="574530" y="2423012"/>
                      <a:pt x="463155" y="2423012"/>
                    </a:cubicBezTo>
                    <a:cubicBezTo>
                      <a:pt x="351780" y="2423012"/>
                      <a:pt x="253585" y="2366583"/>
                      <a:pt x="195600" y="2280754"/>
                    </a:cubicBezTo>
                    <a:lnTo>
                      <a:pt x="186218" y="2263468"/>
                    </a:lnTo>
                    <a:lnTo>
                      <a:pt x="68658" y="2263468"/>
                    </a:lnTo>
                    <a:cubicBezTo>
                      <a:pt x="30739" y="2263468"/>
                      <a:pt x="0" y="2232729"/>
                      <a:pt x="0" y="2194810"/>
                    </a:cubicBezTo>
                    <a:lnTo>
                      <a:pt x="0" y="229482"/>
                    </a:lnTo>
                    <a:cubicBezTo>
                      <a:pt x="0" y="191563"/>
                      <a:pt x="30739" y="160824"/>
                      <a:pt x="68658" y="160824"/>
                    </a:cubicBezTo>
                    <a:lnTo>
                      <a:pt x="185523" y="160824"/>
                    </a:lnTo>
                    <a:lnTo>
                      <a:pt x="195600" y="142258"/>
                    </a:lnTo>
                    <a:cubicBezTo>
                      <a:pt x="253585" y="56430"/>
                      <a:pt x="351780" y="0"/>
                      <a:pt x="46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grpSp>
            <p:nvGrpSpPr>
              <p:cNvPr id="184" name="Google Shape;184;p2"/>
              <p:cNvGrpSpPr/>
              <p:nvPr/>
            </p:nvGrpSpPr>
            <p:grpSpPr>
              <a:xfrm>
                <a:off x="8855870" y="2726531"/>
                <a:ext cx="771524" cy="2447925"/>
                <a:chOff x="8855870" y="2726531"/>
                <a:chExt cx="771524" cy="2447925"/>
              </a:xfrm>
            </p:grpSpPr>
            <p:sp>
              <p:nvSpPr>
                <p:cNvPr id="185" name="Google Shape;185;p2"/>
                <p:cNvSpPr/>
                <p:nvPr/>
              </p:nvSpPr>
              <p:spPr>
                <a:xfrm>
                  <a:off x="9128128" y="4778070"/>
                  <a:ext cx="229278" cy="22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rgbClr val="D0CECE"/>
                </a:solidFill>
                <a:ln w="165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86" name="Google Shape;186;p2"/>
                <p:cNvSpPr/>
                <p:nvPr/>
              </p:nvSpPr>
              <p:spPr>
                <a:xfrm>
                  <a:off x="8855870" y="2726531"/>
                  <a:ext cx="771524" cy="24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731" h="2423012" extrusionOk="0">
                      <a:moveTo>
                        <a:pt x="463155" y="0"/>
                      </a:moveTo>
                      <a:cubicBezTo>
                        <a:pt x="574530" y="0"/>
                        <a:pt x="672725" y="56430"/>
                        <a:pt x="730710" y="142258"/>
                      </a:cubicBezTo>
                      <a:lnTo>
                        <a:pt x="740787" y="160824"/>
                      </a:lnTo>
                      <a:lnTo>
                        <a:pt x="829073" y="160824"/>
                      </a:lnTo>
                      <a:cubicBezTo>
                        <a:pt x="866992" y="160824"/>
                        <a:pt x="897731" y="191563"/>
                        <a:pt x="897731" y="229482"/>
                      </a:cubicBezTo>
                      <a:lnTo>
                        <a:pt x="897731" y="2194810"/>
                      </a:lnTo>
                      <a:cubicBezTo>
                        <a:pt x="897731" y="2232729"/>
                        <a:pt x="866992" y="2263468"/>
                        <a:pt x="829073" y="2263468"/>
                      </a:cubicBezTo>
                      <a:lnTo>
                        <a:pt x="740092" y="2263468"/>
                      </a:lnTo>
                      <a:lnTo>
                        <a:pt x="730710" y="2280754"/>
                      </a:lnTo>
                      <a:cubicBezTo>
                        <a:pt x="672725" y="2366583"/>
                        <a:pt x="574530" y="2423012"/>
                        <a:pt x="463155" y="2423012"/>
                      </a:cubicBezTo>
                      <a:cubicBezTo>
                        <a:pt x="351780" y="2423012"/>
                        <a:pt x="253585" y="2366583"/>
                        <a:pt x="195600" y="2280754"/>
                      </a:cubicBezTo>
                      <a:lnTo>
                        <a:pt x="186218" y="2263468"/>
                      </a:lnTo>
                      <a:lnTo>
                        <a:pt x="68658" y="2263468"/>
                      </a:lnTo>
                      <a:cubicBezTo>
                        <a:pt x="30739" y="2263468"/>
                        <a:pt x="0" y="2232729"/>
                        <a:pt x="0" y="2194810"/>
                      </a:cubicBezTo>
                      <a:lnTo>
                        <a:pt x="0" y="229482"/>
                      </a:lnTo>
                      <a:cubicBezTo>
                        <a:pt x="0" y="191563"/>
                        <a:pt x="30739" y="160824"/>
                        <a:pt x="68658" y="160824"/>
                      </a:cubicBezTo>
                      <a:lnTo>
                        <a:pt x="185523" y="160824"/>
                      </a:lnTo>
                      <a:lnTo>
                        <a:pt x="195600" y="142258"/>
                      </a:lnTo>
                      <a:cubicBezTo>
                        <a:pt x="253585" y="56430"/>
                        <a:pt x="351780" y="0"/>
                        <a:pt x="46315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87" name="Google Shape;187;p2"/>
                <p:cNvSpPr/>
                <p:nvPr/>
              </p:nvSpPr>
              <p:spPr>
                <a:xfrm>
                  <a:off x="9183824" y="4840034"/>
                  <a:ext cx="117887" cy="11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chemeClr val="dk2"/>
                </a:solidFill>
                <a:ln w="269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93750" tIns="96875" rIns="193750" bIns="96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814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</p:grpSp>
        </p:grpSp>
        <p:sp>
          <p:nvSpPr>
            <p:cNvPr id="188" name="Google Shape;188;p2"/>
            <p:cNvSpPr txBox="1"/>
            <p:nvPr/>
          </p:nvSpPr>
          <p:spPr>
            <a:xfrm rot="5400000">
              <a:off x="6970806" y="3435727"/>
              <a:ext cx="1478875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vert270" wrap="square" lIns="118850" tIns="59425" rIns="118850" bIns="59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設計模型</a:t>
              </a:r>
              <a:endParaRPr sz="24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189" name="Google Shape;189;p2"/>
          <p:cNvGrpSpPr/>
          <p:nvPr/>
        </p:nvGrpSpPr>
        <p:grpSpPr>
          <a:xfrm>
            <a:off x="10260000" y="2676373"/>
            <a:ext cx="828510" cy="2513306"/>
            <a:chOff x="10461746" y="2660452"/>
            <a:chExt cx="828510" cy="2513306"/>
          </a:xfrm>
        </p:grpSpPr>
        <p:grpSp>
          <p:nvGrpSpPr>
            <p:cNvPr id="190" name="Google Shape;190;p2"/>
            <p:cNvGrpSpPr/>
            <p:nvPr/>
          </p:nvGrpSpPr>
          <p:grpSpPr>
            <a:xfrm>
              <a:off x="10461746" y="2660452"/>
              <a:ext cx="828510" cy="2513306"/>
              <a:chOff x="8824903" y="2694234"/>
              <a:chExt cx="828510" cy="2513306"/>
            </a:xfrm>
          </p:grpSpPr>
          <p:sp>
            <p:nvSpPr>
              <p:cNvPr id="191" name="Google Shape;191;p2"/>
              <p:cNvSpPr/>
              <p:nvPr/>
            </p:nvSpPr>
            <p:spPr>
              <a:xfrm>
                <a:off x="8824903" y="2694234"/>
                <a:ext cx="828510" cy="2513306"/>
              </a:xfrm>
              <a:custGeom>
                <a:avLst/>
                <a:gdLst/>
                <a:ahLst/>
                <a:cxnLst/>
                <a:rect l="l" t="t" r="r" b="b"/>
                <a:pathLst>
                  <a:path w="897731" h="2423012" extrusionOk="0">
                    <a:moveTo>
                      <a:pt x="463155" y="0"/>
                    </a:moveTo>
                    <a:cubicBezTo>
                      <a:pt x="574530" y="0"/>
                      <a:pt x="672725" y="56430"/>
                      <a:pt x="730710" y="142258"/>
                    </a:cubicBezTo>
                    <a:lnTo>
                      <a:pt x="740787" y="160824"/>
                    </a:lnTo>
                    <a:lnTo>
                      <a:pt x="829073" y="160824"/>
                    </a:lnTo>
                    <a:cubicBezTo>
                      <a:pt x="866992" y="160824"/>
                      <a:pt x="897731" y="191563"/>
                      <a:pt x="897731" y="229482"/>
                    </a:cubicBezTo>
                    <a:lnTo>
                      <a:pt x="897731" y="2194810"/>
                    </a:lnTo>
                    <a:cubicBezTo>
                      <a:pt x="897731" y="2232729"/>
                      <a:pt x="866992" y="2263468"/>
                      <a:pt x="829073" y="2263468"/>
                    </a:cubicBezTo>
                    <a:lnTo>
                      <a:pt x="740092" y="2263468"/>
                    </a:lnTo>
                    <a:lnTo>
                      <a:pt x="730710" y="2280754"/>
                    </a:lnTo>
                    <a:cubicBezTo>
                      <a:pt x="672725" y="2366583"/>
                      <a:pt x="574530" y="2423012"/>
                      <a:pt x="463155" y="2423012"/>
                    </a:cubicBezTo>
                    <a:cubicBezTo>
                      <a:pt x="351780" y="2423012"/>
                      <a:pt x="253585" y="2366583"/>
                      <a:pt x="195600" y="2280754"/>
                    </a:cubicBezTo>
                    <a:lnTo>
                      <a:pt x="186218" y="2263468"/>
                    </a:lnTo>
                    <a:lnTo>
                      <a:pt x="68658" y="2263468"/>
                    </a:lnTo>
                    <a:cubicBezTo>
                      <a:pt x="30739" y="2263468"/>
                      <a:pt x="0" y="2232729"/>
                      <a:pt x="0" y="2194810"/>
                    </a:cubicBezTo>
                    <a:lnTo>
                      <a:pt x="0" y="229482"/>
                    </a:lnTo>
                    <a:cubicBezTo>
                      <a:pt x="0" y="191563"/>
                      <a:pt x="30739" y="160824"/>
                      <a:pt x="68658" y="160824"/>
                    </a:cubicBezTo>
                    <a:lnTo>
                      <a:pt x="185523" y="160824"/>
                    </a:lnTo>
                    <a:lnTo>
                      <a:pt x="195600" y="142258"/>
                    </a:lnTo>
                    <a:cubicBezTo>
                      <a:pt x="253585" y="56430"/>
                      <a:pt x="351780" y="0"/>
                      <a:pt x="46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grpSp>
            <p:nvGrpSpPr>
              <p:cNvPr id="192" name="Google Shape;192;p2"/>
              <p:cNvGrpSpPr/>
              <p:nvPr/>
            </p:nvGrpSpPr>
            <p:grpSpPr>
              <a:xfrm>
                <a:off x="8855870" y="2726531"/>
                <a:ext cx="771524" cy="2447925"/>
                <a:chOff x="8855870" y="2726531"/>
                <a:chExt cx="771524" cy="2447925"/>
              </a:xfrm>
            </p:grpSpPr>
            <p:sp>
              <p:nvSpPr>
                <p:cNvPr id="193" name="Google Shape;193;p2"/>
                <p:cNvSpPr/>
                <p:nvPr/>
              </p:nvSpPr>
              <p:spPr>
                <a:xfrm>
                  <a:off x="9128128" y="4778070"/>
                  <a:ext cx="229278" cy="22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rgbClr val="D0CECE"/>
                </a:solidFill>
                <a:ln w="165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94" name="Google Shape;194;p2"/>
                <p:cNvSpPr/>
                <p:nvPr/>
              </p:nvSpPr>
              <p:spPr>
                <a:xfrm>
                  <a:off x="8855870" y="2726531"/>
                  <a:ext cx="771524" cy="24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731" h="2423012" extrusionOk="0">
                      <a:moveTo>
                        <a:pt x="463155" y="0"/>
                      </a:moveTo>
                      <a:cubicBezTo>
                        <a:pt x="574530" y="0"/>
                        <a:pt x="672725" y="56430"/>
                        <a:pt x="730710" y="142258"/>
                      </a:cubicBezTo>
                      <a:lnTo>
                        <a:pt x="740787" y="160824"/>
                      </a:lnTo>
                      <a:lnTo>
                        <a:pt x="829073" y="160824"/>
                      </a:lnTo>
                      <a:cubicBezTo>
                        <a:pt x="866992" y="160824"/>
                        <a:pt x="897731" y="191563"/>
                        <a:pt x="897731" y="229482"/>
                      </a:cubicBezTo>
                      <a:lnTo>
                        <a:pt x="897731" y="2194810"/>
                      </a:lnTo>
                      <a:cubicBezTo>
                        <a:pt x="897731" y="2232729"/>
                        <a:pt x="866992" y="2263468"/>
                        <a:pt x="829073" y="2263468"/>
                      </a:cubicBezTo>
                      <a:lnTo>
                        <a:pt x="740092" y="2263468"/>
                      </a:lnTo>
                      <a:lnTo>
                        <a:pt x="730710" y="2280754"/>
                      </a:lnTo>
                      <a:cubicBezTo>
                        <a:pt x="672725" y="2366583"/>
                        <a:pt x="574530" y="2423012"/>
                        <a:pt x="463155" y="2423012"/>
                      </a:cubicBezTo>
                      <a:cubicBezTo>
                        <a:pt x="351780" y="2423012"/>
                        <a:pt x="253585" y="2366583"/>
                        <a:pt x="195600" y="2280754"/>
                      </a:cubicBezTo>
                      <a:lnTo>
                        <a:pt x="186218" y="2263468"/>
                      </a:lnTo>
                      <a:lnTo>
                        <a:pt x="68658" y="2263468"/>
                      </a:lnTo>
                      <a:cubicBezTo>
                        <a:pt x="30739" y="2263468"/>
                        <a:pt x="0" y="2232729"/>
                        <a:pt x="0" y="2194810"/>
                      </a:cubicBezTo>
                      <a:lnTo>
                        <a:pt x="0" y="229482"/>
                      </a:lnTo>
                      <a:cubicBezTo>
                        <a:pt x="0" y="191563"/>
                        <a:pt x="30739" y="160824"/>
                        <a:pt x="68658" y="160824"/>
                      </a:cubicBezTo>
                      <a:lnTo>
                        <a:pt x="185523" y="160824"/>
                      </a:lnTo>
                      <a:lnTo>
                        <a:pt x="195600" y="142258"/>
                      </a:lnTo>
                      <a:cubicBezTo>
                        <a:pt x="253585" y="56430"/>
                        <a:pt x="351780" y="0"/>
                        <a:pt x="46315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95" name="Google Shape;195;p2"/>
                <p:cNvSpPr/>
                <p:nvPr/>
              </p:nvSpPr>
              <p:spPr>
                <a:xfrm>
                  <a:off x="9183824" y="4840034"/>
                  <a:ext cx="117887" cy="11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chemeClr val="dk2"/>
                </a:solidFill>
                <a:ln w="269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93750" tIns="96875" rIns="193750" bIns="96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814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</p:grpSp>
        </p:grpSp>
        <p:sp>
          <p:nvSpPr>
            <p:cNvPr id="196" name="Google Shape;196;p2"/>
            <p:cNvSpPr txBox="1"/>
            <p:nvPr/>
          </p:nvSpPr>
          <p:spPr>
            <a:xfrm rot="5400000">
              <a:off x="10184203" y="3541065"/>
              <a:ext cx="1550669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vert270" wrap="square" lIns="118850" tIns="59425" rIns="118850" bIns="59425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資料庫</a:t>
              </a:r>
              <a:endParaRPr sz="24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197" name="Google Shape;197;p2"/>
          <p:cNvGrpSpPr/>
          <p:nvPr/>
        </p:nvGrpSpPr>
        <p:grpSpPr>
          <a:xfrm>
            <a:off x="8948574" y="2639542"/>
            <a:ext cx="828510" cy="2513306"/>
            <a:chOff x="8830594" y="2634026"/>
            <a:chExt cx="828510" cy="2513306"/>
          </a:xfrm>
        </p:grpSpPr>
        <p:grpSp>
          <p:nvGrpSpPr>
            <p:cNvPr id="198" name="Google Shape;198;p2"/>
            <p:cNvGrpSpPr/>
            <p:nvPr/>
          </p:nvGrpSpPr>
          <p:grpSpPr>
            <a:xfrm>
              <a:off x="8830594" y="2634026"/>
              <a:ext cx="828510" cy="2513306"/>
              <a:chOff x="8824903" y="2694234"/>
              <a:chExt cx="828510" cy="2513306"/>
            </a:xfrm>
          </p:grpSpPr>
          <p:sp>
            <p:nvSpPr>
              <p:cNvPr id="199" name="Google Shape;199;p2"/>
              <p:cNvSpPr/>
              <p:nvPr/>
            </p:nvSpPr>
            <p:spPr>
              <a:xfrm>
                <a:off x="8824903" y="2694234"/>
                <a:ext cx="828510" cy="2513306"/>
              </a:xfrm>
              <a:custGeom>
                <a:avLst/>
                <a:gdLst/>
                <a:ahLst/>
                <a:cxnLst/>
                <a:rect l="l" t="t" r="r" b="b"/>
                <a:pathLst>
                  <a:path w="897731" h="2423012" extrusionOk="0">
                    <a:moveTo>
                      <a:pt x="463155" y="0"/>
                    </a:moveTo>
                    <a:cubicBezTo>
                      <a:pt x="574530" y="0"/>
                      <a:pt x="672725" y="56430"/>
                      <a:pt x="730710" y="142258"/>
                    </a:cubicBezTo>
                    <a:lnTo>
                      <a:pt x="740787" y="160824"/>
                    </a:lnTo>
                    <a:lnTo>
                      <a:pt x="829073" y="160824"/>
                    </a:lnTo>
                    <a:cubicBezTo>
                      <a:pt x="866992" y="160824"/>
                      <a:pt x="897731" y="191563"/>
                      <a:pt x="897731" y="229482"/>
                    </a:cubicBezTo>
                    <a:lnTo>
                      <a:pt x="897731" y="2194810"/>
                    </a:lnTo>
                    <a:cubicBezTo>
                      <a:pt x="897731" y="2232729"/>
                      <a:pt x="866992" y="2263468"/>
                      <a:pt x="829073" y="2263468"/>
                    </a:cubicBezTo>
                    <a:lnTo>
                      <a:pt x="740092" y="2263468"/>
                    </a:lnTo>
                    <a:lnTo>
                      <a:pt x="730710" y="2280754"/>
                    </a:lnTo>
                    <a:cubicBezTo>
                      <a:pt x="672725" y="2366583"/>
                      <a:pt x="574530" y="2423012"/>
                      <a:pt x="463155" y="2423012"/>
                    </a:cubicBezTo>
                    <a:cubicBezTo>
                      <a:pt x="351780" y="2423012"/>
                      <a:pt x="253585" y="2366583"/>
                      <a:pt x="195600" y="2280754"/>
                    </a:cubicBezTo>
                    <a:lnTo>
                      <a:pt x="186218" y="2263468"/>
                    </a:lnTo>
                    <a:lnTo>
                      <a:pt x="68658" y="2263468"/>
                    </a:lnTo>
                    <a:cubicBezTo>
                      <a:pt x="30739" y="2263468"/>
                      <a:pt x="0" y="2232729"/>
                      <a:pt x="0" y="2194810"/>
                    </a:cubicBezTo>
                    <a:lnTo>
                      <a:pt x="0" y="229482"/>
                    </a:lnTo>
                    <a:cubicBezTo>
                      <a:pt x="0" y="191563"/>
                      <a:pt x="30739" y="160824"/>
                      <a:pt x="68658" y="160824"/>
                    </a:cubicBezTo>
                    <a:lnTo>
                      <a:pt x="185523" y="160824"/>
                    </a:lnTo>
                    <a:lnTo>
                      <a:pt x="195600" y="142258"/>
                    </a:lnTo>
                    <a:cubicBezTo>
                      <a:pt x="253585" y="56430"/>
                      <a:pt x="351780" y="0"/>
                      <a:pt x="46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grpSp>
            <p:nvGrpSpPr>
              <p:cNvPr id="200" name="Google Shape;200;p2"/>
              <p:cNvGrpSpPr/>
              <p:nvPr/>
            </p:nvGrpSpPr>
            <p:grpSpPr>
              <a:xfrm>
                <a:off x="8855870" y="2726531"/>
                <a:ext cx="771524" cy="2447925"/>
                <a:chOff x="8855870" y="2726531"/>
                <a:chExt cx="771524" cy="2447925"/>
              </a:xfrm>
            </p:grpSpPr>
            <p:sp>
              <p:nvSpPr>
                <p:cNvPr id="201" name="Google Shape;201;p2"/>
                <p:cNvSpPr/>
                <p:nvPr/>
              </p:nvSpPr>
              <p:spPr>
                <a:xfrm>
                  <a:off x="9128128" y="4778070"/>
                  <a:ext cx="229278" cy="22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rgbClr val="D0CECE"/>
                </a:solidFill>
                <a:ln w="165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202" name="Google Shape;202;p2"/>
                <p:cNvSpPr/>
                <p:nvPr/>
              </p:nvSpPr>
              <p:spPr>
                <a:xfrm>
                  <a:off x="8855870" y="2726531"/>
                  <a:ext cx="771524" cy="24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731" h="2423012" extrusionOk="0">
                      <a:moveTo>
                        <a:pt x="463155" y="0"/>
                      </a:moveTo>
                      <a:cubicBezTo>
                        <a:pt x="574530" y="0"/>
                        <a:pt x="672725" y="56430"/>
                        <a:pt x="730710" y="142258"/>
                      </a:cubicBezTo>
                      <a:lnTo>
                        <a:pt x="740787" y="160824"/>
                      </a:lnTo>
                      <a:lnTo>
                        <a:pt x="829073" y="160824"/>
                      </a:lnTo>
                      <a:cubicBezTo>
                        <a:pt x="866992" y="160824"/>
                        <a:pt x="897731" y="191563"/>
                        <a:pt x="897731" y="229482"/>
                      </a:cubicBezTo>
                      <a:lnTo>
                        <a:pt x="897731" y="2194810"/>
                      </a:lnTo>
                      <a:cubicBezTo>
                        <a:pt x="897731" y="2232729"/>
                        <a:pt x="866992" y="2263468"/>
                        <a:pt x="829073" y="2263468"/>
                      </a:cubicBezTo>
                      <a:lnTo>
                        <a:pt x="740092" y="2263468"/>
                      </a:lnTo>
                      <a:lnTo>
                        <a:pt x="730710" y="2280754"/>
                      </a:lnTo>
                      <a:cubicBezTo>
                        <a:pt x="672725" y="2366583"/>
                        <a:pt x="574530" y="2423012"/>
                        <a:pt x="463155" y="2423012"/>
                      </a:cubicBezTo>
                      <a:cubicBezTo>
                        <a:pt x="351780" y="2423012"/>
                        <a:pt x="253585" y="2366583"/>
                        <a:pt x="195600" y="2280754"/>
                      </a:cubicBezTo>
                      <a:lnTo>
                        <a:pt x="186218" y="2263468"/>
                      </a:lnTo>
                      <a:lnTo>
                        <a:pt x="68658" y="2263468"/>
                      </a:lnTo>
                      <a:cubicBezTo>
                        <a:pt x="30739" y="2263468"/>
                        <a:pt x="0" y="2232729"/>
                        <a:pt x="0" y="2194810"/>
                      </a:cubicBezTo>
                      <a:lnTo>
                        <a:pt x="0" y="229482"/>
                      </a:lnTo>
                      <a:cubicBezTo>
                        <a:pt x="0" y="191563"/>
                        <a:pt x="30739" y="160824"/>
                        <a:pt x="68658" y="160824"/>
                      </a:cubicBezTo>
                      <a:lnTo>
                        <a:pt x="185523" y="160824"/>
                      </a:lnTo>
                      <a:lnTo>
                        <a:pt x="195600" y="142258"/>
                      </a:lnTo>
                      <a:cubicBezTo>
                        <a:pt x="253585" y="56430"/>
                        <a:pt x="351780" y="0"/>
                        <a:pt x="46315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203" name="Google Shape;203;p2"/>
                <p:cNvSpPr/>
                <p:nvPr/>
              </p:nvSpPr>
              <p:spPr>
                <a:xfrm>
                  <a:off x="9183824" y="4840034"/>
                  <a:ext cx="117887" cy="11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chemeClr val="dk2"/>
                </a:solidFill>
                <a:ln w="269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93750" tIns="96875" rIns="193750" bIns="96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814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</p:grpSp>
        </p:grpSp>
        <p:sp>
          <p:nvSpPr>
            <p:cNvPr id="204" name="Google Shape;204;p2"/>
            <p:cNvSpPr txBox="1"/>
            <p:nvPr/>
          </p:nvSpPr>
          <p:spPr>
            <a:xfrm rot="5400000">
              <a:off x="8588948" y="3441687"/>
              <a:ext cx="1478875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vert270" wrap="square" lIns="118850" tIns="59425" rIns="118850" bIns="59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實作模型</a:t>
              </a:r>
              <a:endParaRPr sz="24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"/>
          <p:cNvGrpSpPr/>
          <p:nvPr/>
        </p:nvGrpSpPr>
        <p:grpSpPr>
          <a:xfrm>
            <a:off x="0" y="0"/>
            <a:ext cx="13726570" cy="6858000"/>
            <a:chOff x="0" y="0"/>
            <a:chExt cx="13726570" cy="6858000"/>
          </a:xfrm>
        </p:grpSpPr>
        <p:pic>
          <p:nvPicPr>
            <p:cNvPr id="211" name="Google Shape;211;p3" descr="背景图案&#10;&#10;描述已自动生成"/>
            <p:cNvPicPr preferRelativeResize="0"/>
            <p:nvPr/>
          </p:nvPicPr>
          <p:blipFill rotWithShape="1">
            <a:blip r:embed="rId3">
              <a:alphaModFix amt="16000"/>
            </a:blip>
            <a:srcRect/>
            <a:stretch/>
          </p:blipFill>
          <p:spPr>
            <a:xfrm>
              <a:off x="0" y="0"/>
              <a:ext cx="6858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" descr="背景图案&#10;&#10;描述已自动生成"/>
            <p:cNvPicPr preferRelativeResize="0"/>
            <p:nvPr/>
          </p:nvPicPr>
          <p:blipFill rotWithShape="1">
            <a:blip r:embed="rId3">
              <a:alphaModFix amt="16000"/>
            </a:blip>
            <a:srcRect/>
            <a:stretch/>
          </p:blipFill>
          <p:spPr>
            <a:xfrm>
              <a:off x="6868570" y="0"/>
              <a:ext cx="6858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p3"/>
          <p:cNvSpPr txBox="1">
            <a:spLocks noGrp="1"/>
          </p:cNvSpPr>
          <p:nvPr>
            <p:ph type="body" idx="1"/>
          </p:nvPr>
        </p:nvSpPr>
        <p:spPr>
          <a:xfrm rot="5400000">
            <a:off x="2635403" y="2713254"/>
            <a:ext cx="3248613" cy="895598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137150" tIns="68575" rIns="137150" bIns="685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</a:pPr>
            <a:r>
              <a:rPr lang="zh-CN" dirty="0"/>
              <a:t>背景動機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3"/>
          <p:cNvSpPr/>
          <p:nvPr/>
        </p:nvSpPr>
        <p:spPr>
          <a:xfrm>
            <a:off x="1428426" y="1861772"/>
            <a:ext cx="4986020" cy="501867"/>
          </a:xfrm>
          <a:prstGeom prst="roundRect">
            <a:avLst>
              <a:gd name="adj" fmla="val 16667"/>
            </a:avLst>
          </a:prstGeom>
          <a:solidFill>
            <a:schemeClr val="lt2">
              <a:alpha val="49803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04" name="Google Shape;404;p13"/>
          <p:cNvSpPr txBox="1"/>
          <p:nvPr/>
        </p:nvSpPr>
        <p:spPr>
          <a:xfrm>
            <a:off x="1618024" y="1946800"/>
            <a:ext cx="479642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0" i="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社會對身體健康和養生方式的關注增加</a:t>
            </a:r>
            <a:endParaRPr sz="1600" b="0" i="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05" name="Google Shape;405;p13"/>
          <p:cNvSpPr/>
          <p:nvPr/>
        </p:nvSpPr>
        <p:spPr>
          <a:xfrm>
            <a:off x="894288" y="1875532"/>
            <a:ext cx="474346" cy="47434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A22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CCE3E8"/>
                </a:solidFill>
                <a:latin typeface="SimSun"/>
                <a:ea typeface="SimSun"/>
                <a:cs typeface="SimSun"/>
                <a:sym typeface="SimSun"/>
              </a:rPr>
              <a:t>壹</a:t>
            </a:r>
            <a:endParaRPr sz="1800">
              <a:solidFill>
                <a:srgbClr val="CCE3E8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06" name="Google Shape;406;p13"/>
          <p:cNvSpPr/>
          <p:nvPr/>
        </p:nvSpPr>
        <p:spPr>
          <a:xfrm>
            <a:off x="1428426" y="2584947"/>
            <a:ext cx="4986020" cy="501867"/>
          </a:xfrm>
          <a:prstGeom prst="roundRect">
            <a:avLst>
              <a:gd name="adj" fmla="val 16667"/>
            </a:avLst>
          </a:prstGeom>
          <a:solidFill>
            <a:schemeClr val="lt2">
              <a:alpha val="49803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07" name="Google Shape;407;p13"/>
          <p:cNvSpPr txBox="1"/>
          <p:nvPr/>
        </p:nvSpPr>
        <p:spPr>
          <a:xfrm>
            <a:off x="1618025" y="2675261"/>
            <a:ext cx="479642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0" i="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紙卡溝通方式已不足以滿足現代客戶需求</a:t>
            </a:r>
            <a:endParaRPr sz="1600" b="0" i="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08" name="Google Shape;408;p13"/>
          <p:cNvSpPr/>
          <p:nvPr/>
        </p:nvSpPr>
        <p:spPr>
          <a:xfrm>
            <a:off x="894288" y="2598707"/>
            <a:ext cx="474346" cy="47434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A22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CCE3E8"/>
                </a:solidFill>
                <a:latin typeface="SimSun"/>
                <a:ea typeface="SimSun"/>
                <a:cs typeface="SimSun"/>
                <a:sym typeface="SimSun"/>
              </a:rPr>
              <a:t>貳</a:t>
            </a:r>
            <a:endParaRPr sz="1800">
              <a:solidFill>
                <a:srgbClr val="CCE3E8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09" name="Google Shape;409;p13"/>
          <p:cNvSpPr/>
          <p:nvPr/>
        </p:nvSpPr>
        <p:spPr>
          <a:xfrm>
            <a:off x="1428426" y="3308122"/>
            <a:ext cx="4986020" cy="501867"/>
          </a:xfrm>
          <a:prstGeom prst="roundRect">
            <a:avLst>
              <a:gd name="adj" fmla="val 16667"/>
            </a:avLst>
          </a:prstGeom>
          <a:solidFill>
            <a:schemeClr val="lt2">
              <a:alpha val="49803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10" name="Google Shape;410;p13"/>
          <p:cNvSpPr txBox="1"/>
          <p:nvPr/>
        </p:nvSpPr>
        <p:spPr>
          <a:xfrm>
            <a:off x="1618025" y="3403723"/>
            <a:ext cx="47964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0" i="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提出智能化方案，引入虛擬人技術改善服務流程</a:t>
            </a:r>
            <a:endParaRPr sz="1600" b="0" i="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11" name="Google Shape;411;p13"/>
          <p:cNvSpPr/>
          <p:nvPr/>
        </p:nvSpPr>
        <p:spPr>
          <a:xfrm>
            <a:off x="894288" y="3321882"/>
            <a:ext cx="474346" cy="47434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A22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rgbClr val="CCE3E8"/>
                </a:solidFill>
                <a:latin typeface="SimSun"/>
                <a:ea typeface="SimSun"/>
                <a:cs typeface="SimSun"/>
                <a:sym typeface="SimSun"/>
              </a:rPr>
              <a:t>參</a:t>
            </a:r>
            <a:endParaRPr sz="1800" dirty="0">
              <a:solidFill>
                <a:srgbClr val="CCE3E8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12" name="Google Shape;412;p13"/>
          <p:cNvSpPr/>
          <p:nvPr/>
        </p:nvSpPr>
        <p:spPr>
          <a:xfrm>
            <a:off x="1428426" y="4031297"/>
            <a:ext cx="4986020" cy="501867"/>
          </a:xfrm>
          <a:prstGeom prst="roundRect">
            <a:avLst>
              <a:gd name="adj" fmla="val 16667"/>
            </a:avLst>
          </a:prstGeom>
          <a:solidFill>
            <a:schemeClr val="lt2">
              <a:alpha val="49803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13" name="Google Shape;413;p13"/>
          <p:cNvSpPr txBox="1"/>
          <p:nvPr/>
        </p:nvSpPr>
        <p:spPr>
          <a:xfrm>
            <a:off x="1618025" y="4132185"/>
            <a:ext cx="47964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0" i="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提供症狀、健康需求等信息，以獲得個性化推薦</a:t>
            </a:r>
            <a:endParaRPr sz="1600" b="0" i="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14" name="Google Shape;414;p13"/>
          <p:cNvSpPr/>
          <p:nvPr/>
        </p:nvSpPr>
        <p:spPr>
          <a:xfrm>
            <a:off x="894288" y="4045057"/>
            <a:ext cx="474346" cy="47434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A22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CCE3E8"/>
                </a:solidFill>
                <a:latin typeface="SimSun"/>
                <a:ea typeface="SimSun"/>
                <a:cs typeface="SimSun"/>
                <a:sym typeface="SimSun"/>
              </a:rPr>
              <a:t>肆</a:t>
            </a:r>
            <a:endParaRPr sz="1800">
              <a:solidFill>
                <a:srgbClr val="CCE3E8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15" name="Google Shape;415;p13"/>
          <p:cNvSpPr/>
          <p:nvPr/>
        </p:nvSpPr>
        <p:spPr>
          <a:xfrm>
            <a:off x="1428426" y="4754472"/>
            <a:ext cx="4986020" cy="501867"/>
          </a:xfrm>
          <a:prstGeom prst="roundRect">
            <a:avLst>
              <a:gd name="adj" fmla="val 16667"/>
            </a:avLst>
          </a:prstGeom>
          <a:solidFill>
            <a:schemeClr val="lt2">
              <a:alpha val="49803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16" name="Google Shape;416;p13"/>
          <p:cNvSpPr txBox="1"/>
          <p:nvPr/>
        </p:nvSpPr>
        <p:spPr>
          <a:xfrm>
            <a:off x="1618025" y="4860645"/>
            <a:ext cx="47964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0" i="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整合製作流程，確保草藥配方準確</a:t>
            </a:r>
            <a:endParaRPr sz="1600" b="0" i="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17" name="Google Shape;417;p13"/>
          <p:cNvSpPr/>
          <p:nvPr/>
        </p:nvSpPr>
        <p:spPr>
          <a:xfrm>
            <a:off x="894288" y="4768232"/>
            <a:ext cx="474346" cy="47434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A22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CCE3E8"/>
                </a:solidFill>
                <a:latin typeface="SimSun"/>
                <a:ea typeface="SimSun"/>
                <a:cs typeface="SimSun"/>
                <a:sym typeface="SimSun"/>
              </a:rPr>
              <a:t>伍</a:t>
            </a:r>
            <a:endParaRPr sz="1800">
              <a:solidFill>
                <a:srgbClr val="CCE3E8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pic>
        <p:nvPicPr>
          <p:cNvPr id="418" name="Google Shape;418;p13" descr="桌子上放着杯子&#10;&#10;中度可信度描述已自动生成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1068" y="1960060"/>
            <a:ext cx="4388718" cy="3914134"/>
          </a:xfrm>
          <a:prstGeom prst="plaque">
            <a:avLst>
              <a:gd name="adj" fmla="val 4664"/>
            </a:avLst>
          </a:prstGeom>
          <a:noFill/>
          <a:ln>
            <a:noFill/>
          </a:ln>
        </p:spPr>
      </p:pic>
      <p:sp>
        <p:nvSpPr>
          <p:cNvPr id="419" name="Google Shape;419;p13"/>
          <p:cNvSpPr/>
          <p:nvPr/>
        </p:nvSpPr>
        <p:spPr>
          <a:xfrm>
            <a:off x="6844685" y="1906889"/>
            <a:ext cx="4545367" cy="4025697"/>
          </a:xfrm>
          <a:prstGeom prst="plaque">
            <a:avLst>
              <a:gd name="adj" fmla="val 4686"/>
            </a:avLst>
          </a:prstGeom>
          <a:noFill/>
          <a:ln w="19050" cap="flat" cmpd="sng">
            <a:solidFill>
              <a:srgbClr val="0511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20" name="Google Shape;420;p13"/>
          <p:cNvSpPr txBox="1">
            <a:spLocks noGrp="1"/>
          </p:cNvSpPr>
          <p:nvPr>
            <p:ph type="body" idx="1"/>
          </p:nvPr>
        </p:nvSpPr>
        <p:spPr>
          <a:xfrm>
            <a:off x="5266579" y="723327"/>
            <a:ext cx="16588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</a:pPr>
            <a:r>
              <a:rPr lang="zh-TW" altLang="en-US" dirty="0"/>
              <a:t>背景動機</a:t>
            </a:r>
            <a:endParaRPr dirty="0"/>
          </a:p>
        </p:txBody>
      </p:sp>
      <p:sp>
        <p:nvSpPr>
          <p:cNvPr id="20" name="Google Shape;403;p13">
            <a:extLst>
              <a:ext uri="{FF2B5EF4-FFF2-40B4-BE49-F238E27FC236}">
                <a16:creationId xmlns:a16="http://schemas.microsoft.com/office/drawing/2014/main" id="{35827CA4-F92E-45EB-9D26-1E0EAC03DF41}"/>
              </a:ext>
            </a:extLst>
          </p:cNvPr>
          <p:cNvSpPr/>
          <p:nvPr/>
        </p:nvSpPr>
        <p:spPr>
          <a:xfrm>
            <a:off x="1428426" y="5477647"/>
            <a:ext cx="4986020" cy="501867"/>
          </a:xfrm>
          <a:prstGeom prst="roundRect">
            <a:avLst>
              <a:gd name="adj" fmla="val 16667"/>
            </a:avLst>
          </a:prstGeom>
          <a:solidFill>
            <a:schemeClr val="lt2">
              <a:alpha val="49803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1" name="Google Shape;404;p13">
            <a:extLst>
              <a:ext uri="{FF2B5EF4-FFF2-40B4-BE49-F238E27FC236}">
                <a16:creationId xmlns:a16="http://schemas.microsoft.com/office/drawing/2014/main" id="{1113AFF3-C60A-4CC5-A418-048D14943195}"/>
              </a:ext>
            </a:extLst>
          </p:cNvPr>
          <p:cNvSpPr txBox="1"/>
          <p:nvPr/>
        </p:nvSpPr>
        <p:spPr>
          <a:xfrm>
            <a:off x="1618025" y="5562675"/>
            <a:ext cx="47964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0" i="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建立客戶和草藥種類的資料庫，確保客戶體驗更好</a:t>
            </a:r>
            <a:endParaRPr sz="1600" b="0" i="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2" name="Google Shape;405;p13">
            <a:extLst>
              <a:ext uri="{FF2B5EF4-FFF2-40B4-BE49-F238E27FC236}">
                <a16:creationId xmlns:a16="http://schemas.microsoft.com/office/drawing/2014/main" id="{C8953D69-DEEC-433E-9009-F8E0D6D1FFAA}"/>
              </a:ext>
            </a:extLst>
          </p:cNvPr>
          <p:cNvSpPr/>
          <p:nvPr/>
        </p:nvSpPr>
        <p:spPr>
          <a:xfrm>
            <a:off x="894288" y="5491407"/>
            <a:ext cx="474346" cy="47434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A22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rgbClr val="CCE3E8"/>
                </a:solidFill>
                <a:latin typeface="SimSun"/>
                <a:ea typeface="SimSun"/>
                <a:cs typeface="SimSun"/>
                <a:sym typeface="SimSun"/>
              </a:rPr>
              <a:t>陸</a:t>
            </a:r>
            <a:endParaRPr sz="1800" dirty="0">
              <a:solidFill>
                <a:srgbClr val="CCE3E8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636141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"/>
          <p:cNvGrpSpPr/>
          <p:nvPr/>
        </p:nvGrpSpPr>
        <p:grpSpPr>
          <a:xfrm>
            <a:off x="0" y="0"/>
            <a:ext cx="13726570" cy="6858000"/>
            <a:chOff x="0" y="0"/>
            <a:chExt cx="13726570" cy="6858000"/>
          </a:xfrm>
        </p:grpSpPr>
        <p:pic>
          <p:nvPicPr>
            <p:cNvPr id="211" name="Google Shape;211;p3" descr="背景图案&#10;&#10;描述已自动生成"/>
            <p:cNvPicPr preferRelativeResize="0"/>
            <p:nvPr/>
          </p:nvPicPr>
          <p:blipFill rotWithShape="1">
            <a:blip r:embed="rId3">
              <a:alphaModFix amt="16000"/>
            </a:blip>
            <a:srcRect/>
            <a:stretch/>
          </p:blipFill>
          <p:spPr>
            <a:xfrm>
              <a:off x="0" y="0"/>
              <a:ext cx="6858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" descr="背景图案&#10;&#10;描述已自动生成"/>
            <p:cNvPicPr preferRelativeResize="0"/>
            <p:nvPr/>
          </p:nvPicPr>
          <p:blipFill rotWithShape="1">
            <a:blip r:embed="rId3">
              <a:alphaModFix amt="16000"/>
            </a:blip>
            <a:srcRect/>
            <a:stretch/>
          </p:blipFill>
          <p:spPr>
            <a:xfrm>
              <a:off x="6868570" y="0"/>
              <a:ext cx="6858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p3"/>
          <p:cNvSpPr txBox="1">
            <a:spLocks noGrp="1"/>
          </p:cNvSpPr>
          <p:nvPr>
            <p:ph type="body" idx="1"/>
          </p:nvPr>
        </p:nvSpPr>
        <p:spPr>
          <a:xfrm rot="5400000">
            <a:off x="2635403" y="2713254"/>
            <a:ext cx="3248613" cy="895598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137150" tIns="68575" rIns="137150" bIns="685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</a:pPr>
            <a:r>
              <a:rPr lang="zh-CN" altLang="en-US" dirty="0"/>
              <a:t>營運計畫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9610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16"/>
          <p:cNvGrpSpPr/>
          <p:nvPr/>
        </p:nvGrpSpPr>
        <p:grpSpPr>
          <a:xfrm>
            <a:off x="950494" y="2085323"/>
            <a:ext cx="10311063" cy="4231255"/>
            <a:chOff x="1045393" y="3938185"/>
            <a:chExt cx="9783734" cy="1759670"/>
          </a:xfrm>
        </p:grpSpPr>
        <p:sp>
          <p:nvSpPr>
            <p:cNvPr id="457" name="Google Shape;457;p16"/>
            <p:cNvSpPr/>
            <p:nvPr/>
          </p:nvSpPr>
          <p:spPr>
            <a:xfrm>
              <a:off x="1045393" y="3938185"/>
              <a:ext cx="9783734" cy="1759670"/>
            </a:xfrm>
            <a:prstGeom prst="plaque">
              <a:avLst>
                <a:gd name="adj" fmla="val 8851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cxnSp>
          <p:nvCxnSpPr>
            <p:cNvPr id="458" name="Google Shape;458;p16"/>
            <p:cNvCxnSpPr>
              <a:cxnSpLocks/>
            </p:cNvCxnSpPr>
            <p:nvPr/>
          </p:nvCxnSpPr>
          <p:spPr>
            <a:xfrm>
              <a:off x="4251960" y="4169893"/>
              <a:ext cx="0" cy="1255546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9" name="Google Shape;459;p16"/>
            <p:cNvCxnSpPr>
              <a:cxnSpLocks/>
            </p:cNvCxnSpPr>
            <p:nvPr/>
          </p:nvCxnSpPr>
          <p:spPr>
            <a:xfrm>
              <a:off x="7726680" y="4157626"/>
              <a:ext cx="0" cy="1255546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60" name="Google Shape;460;p16"/>
          <p:cNvGrpSpPr/>
          <p:nvPr/>
        </p:nvGrpSpPr>
        <p:grpSpPr>
          <a:xfrm>
            <a:off x="4906065" y="1842624"/>
            <a:ext cx="2436084" cy="429404"/>
            <a:chOff x="4761681" y="3695485"/>
            <a:chExt cx="2436084" cy="429404"/>
          </a:xfrm>
        </p:grpSpPr>
        <p:sp>
          <p:nvSpPr>
            <p:cNvPr id="461" name="Google Shape;461;p16"/>
            <p:cNvSpPr/>
            <p:nvPr/>
          </p:nvSpPr>
          <p:spPr>
            <a:xfrm rot="5400000">
              <a:off x="5765021" y="2692145"/>
              <a:ext cx="429404" cy="2436084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 rot="5400000">
              <a:off x="5791162" y="2722335"/>
              <a:ext cx="377122" cy="2386042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463" name="Google Shape;463;p16"/>
          <p:cNvGrpSpPr/>
          <p:nvPr/>
        </p:nvGrpSpPr>
        <p:grpSpPr>
          <a:xfrm>
            <a:off x="8266314" y="1842624"/>
            <a:ext cx="2436084" cy="429404"/>
            <a:chOff x="8121930" y="3695485"/>
            <a:chExt cx="2436084" cy="429404"/>
          </a:xfrm>
        </p:grpSpPr>
        <p:sp>
          <p:nvSpPr>
            <p:cNvPr id="464" name="Google Shape;464;p16"/>
            <p:cNvSpPr/>
            <p:nvPr/>
          </p:nvSpPr>
          <p:spPr>
            <a:xfrm rot="5400000">
              <a:off x="9125270" y="2692145"/>
              <a:ext cx="429404" cy="2436084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65" name="Google Shape;465;p16"/>
            <p:cNvSpPr/>
            <p:nvPr/>
          </p:nvSpPr>
          <p:spPr>
            <a:xfrm rot="5400000">
              <a:off x="9151411" y="2717166"/>
              <a:ext cx="377122" cy="2386042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466" name="Google Shape;466;p16"/>
          <p:cNvSpPr txBox="1"/>
          <p:nvPr/>
        </p:nvSpPr>
        <p:spPr>
          <a:xfrm>
            <a:off x="1148015" y="2642483"/>
            <a:ext cx="3066569" cy="3866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市場調查</a:t>
            </a:r>
            <a:r>
              <a:rPr lang="en-US" altLang="zh-TW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調查市場內對於健康飲品的需求，以及喜好程度。</a:t>
            </a:r>
            <a:endParaRPr lang="en-US" altLang="zh-TW" sz="160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285750" marR="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競爭分析</a:t>
            </a:r>
            <a:r>
              <a:rPr lang="en-US" altLang="zh-TW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了解當地的手搖飲及其他類似的健康茶飲競爭狀況、銷售模式、產品特色等等。</a:t>
            </a:r>
            <a:endParaRPr lang="en-US" altLang="zh-TW" sz="160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285750" marR="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目標市場定位</a:t>
            </a:r>
            <a:r>
              <a:rPr lang="en-US" altLang="zh-TW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調查目標市場的客源，即追求健康的顧客。</a:t>
            </a:r>
            <a:endParaRPr sz="160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67" name="Google Shape;467;p16"/>
          <p:cNvSpPr txBox="1"/>
          <p:nvPr/>
        </p:nvSpPr>
        <p:spPr>
          <a:xfrm>
            <a:off x="4692555" y="2642483"/>
            <a:ext cx="2955304" cy="291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藥草的供應鏈</a:t>
            </a:r>
            <a:r>
              <a:rPr lang="en-US" altLang="zh-TW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選擇穩定的供應商。</a:t>
            </a: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製作的設備和器具</a:t>
            </a:r>
            <a:r>
              <a:rPr lang="en-US" altLang="zh-TW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確保設備及器具正常運作。</a:t>
            </a:r>
          </a:p>
          <a:p>
            <a:pPr marL="285750" marR="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保持藥草的品質</a:t>
            </a:r>
            <a:r>
              <a:rPr lang="en-US" altLang="zh-TW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嚴格控管藥草的品質，確保其藥草的新鮮度、純度等。</a:t>
            </a:r>
          </a:p>
        </p:txBody>
      </p:sp>
      <p:sp>
        <p:nvSpPr>
          <p:cNvPr id="468" name="Google Shape;468;p16"/>
          <p:cNvSpPr txBox="1"/>
          <p:nvPr/>
        </p:nvSpPr>
        <p:spPr>
          <a:xfrm>
            <a:off x="8219143" y="2642483"/>
            <a:ext cx="3006206" cy="3866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成本分析</a:t>
            </a:r>
            <a:r>
              <a:rPr lang="en-US" altLang="zh-TW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計算開店的租金、人力成本、進貨成本等等，推算成本大概多少。</a:t>
            </a: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收益分析</a:t>
            </a:r>
            <a:r>
              <a:rPr lang="en-US" altLang="zh-TW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根據自身成本及市場競爭狀況推測預期銷售量和銷售額。</a:t>
            </a:r>
          </a:p>
          <a:p>
            <a:pPr marL="285750" marR="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風險評估</a:t>
            </a:r>
            <a:r>
              <a:rPr lang="en-US" altLang="zh-TW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考慮可能發生的風險因素，應對這些不確定的風險所制定的計畫。</a:t>
            </a:r>
          </a:p>
        </p:txBody>
      </p:sp>
      <p:grpSp>
        <p:nvGrpSpPr>
          <p:cNvPr id="469" name="Google Shape;469;p16"/>
          <p:cNvGrpSpPr/>
          <p:nvPr/>
        </p:nvGrpSpPr>
        <p:grpSpPr>
          <a:xfrm>
            <a:off x="1545816" y="1842624"/>
            <a:ext cx="2436084" cy="429404"/>
            <a:chOff x="1401432" y="3695485"/>
            <a:chExt cx="2436084" cy="429404"/>
          </a:xfrm>
        </p:grpSpPr>
        <p:sp>
          <p:nvSpPr>
            <p:cNvPr id="470" name="Google Shape;470;p16"/>
            <p:cNvSpPr/>
            <p:nvPr/>
          </p:nvSpPr>
          <p:spPr>
            <a:xfrm rot="5400000">
              <a:off x="2404772" y="2692145"/>
              <a:ext cx="429404" cy="2436084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grpSp>
          <p:nvGrpSpPr>
            <p:cNvPr id="471" name="Google Shape;471;p16"/>
            <p:cNvGrpSpPr/>
            <p:nvPr/>
          </p:nvGrpSpPr>
          <p:grpSpPr>
            <a:xfrm>
              <a:off x="1418746" y="3725701"/>
              <a:ext cx="2386042" cy="387183"/>
              <a:chOff x="1418746" y="3715547"/>
              <a:chExt cx="2386042" cy="387183"/>
            </a:xfrm>
          </p:grpSpPr>
          <p:sp>
            <p:nvSpPr>
              <p:cNvPr id="472" name="Google Shape;472;p16"/>
              <p:cNvSpPr txBox="1"/>
              <p:nvPr/>
            </p:nvSpPr>
            <p:spPr>
              <a:xfrm>
                <a:off x="1453220" y="3715547"/>
                <a:ext cx="2317095" cy="387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625" tIns="39300" rIns="78625" bIns="393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2000" b="1" dirty="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rPr>
                  <a:t>市場可行性分析</a:t>
                </a:r>
                <a:endParaRPr sz="20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sp>
            <p:nvSpPr>
              <p:cNvPr id="473" name="Google Shape;473;p16"/>
              <p:cNvSpPr/>
              <p:nvPr/>
            </p:nvSpPr>
            <p:spPr>
              <a:xfrm rot="5400000">
                <a:off x="2423206" y="2716118"/>
                <a:ext cx="377122" cy="2386042"/>
              </a:xfrm>
              <a:prstGeom prst="plaque">
                <a:avLst>
                  <a:gd name="adj" fmla="val 18675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8625" tIns="39300" rIns="78625" bIns="393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48">
                  <a:solidFill>
                    <a:schemeClr val="accen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</p:grpSp>
      </p:grpSp>
      <p:sp>
        <p:nvSpPr>
          <p:cNvPr id="474" name="Google Shape;474;p16"/>
          <p:cNvSpPr txBox="1"/>
          <p:nvPr/>
        </p:nvSpPr>
        <p:spPr>
          <a:xfrm>
            <a:off x="5155679" y="1873758"/>
            <a:ext cx="1956465" cy="38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技術可行性分析</a:t>
            </a:r>
            <a:endParaRPr sz="2000" b="1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75" name="Google Shape;475;p16"/>
          <p:cNvSpPr txBox="1"/>
          <p:nvPr/>
        </p:nvSpPr>
        <p:spPr>
          <a:xfrm>
            <a:off x="8318101" y="1872840"/>
            <a:ext cx="2317095" cy="38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財務可行性分析</a:t>
            </a:r>
            <a:endParaRPr sz="2000" b="1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78" name="Google Shape;478;p16"/>
          <p:cNvSpPr txBox="1">
            <a:spLocks noGrp="1"/>
          </p:cNvSpPr>
          <p:nvPr>
            <p:ph type="body" idx="1"/>
          </p:nvPr>
        </p:nvSpPr>
        <p:spPr>
          <a:xfrm>
            <a:off x="5079855" y="739488"/>
            <a:ext cx="203228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</a:pPr>
            <a:r>
              <a:rPr lang="zh-CN" altLang="en-US" dirty="0"/>
              <a:t>可行性分析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0"/>
          <p:cNvGrpSpPr/>
          <p:nvPr/>
        </p:nvGrpSpPr>
        <p:grpSpPr>
          <a:xfrm>
            <a:off x="8241898" y="2203872"/>
            <a:ext cx="2570479" cy="479170"/>
            <a:chOff x="6244657" y="2203872"/>
            <a:chExt cx="1659647" cy="429404"/>
          </a:xfrm>
        </p:grpSpPr>
        <p:sp>
          <p:nvSpPr>
            <p:cNvPr id="569" name="Google Shape;569;p20"/>
            <p:cNvSpPr/>
            <p:nvPr/>
          </p:nvSpPr>
          <p:spPr>
            <a:xfrm rot="5400000">
              <a:off x="6859778" y="1588750"/>
              <a:ext cx="429404" cy="1659647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570" name="Google Shape;570;p20"/>
            <p:cNvSpPr/>
            <p:nvPr/>
          </p:nvSpPr>
          <p:spPr>
            <a:xfrm rot="5400000">
              <a:off x="6885919" y="1634461"/>
              <a:ext cx="377122" cy="1568224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571" name="Google Shape;571;p20"/>
          <p:cNvGrpSpPr/>
          <p:nvPr/>
        </p:nvGrpSpPr>
        <p:grpSpPr>
          <a:xfrm>
            <a:off x="8242112" y="3557491"/>
            <a:ext cx="2570479" cy="479170"/>
            <a:chOff x="6244657" y="2983405"/>
            <a:chExt cx="1659647" cy="429404"/>
          </a:xfrm>
        </p:grpSpPr>
        <p:sp>
          <p:nvSpPr>
            <p:cNvPr id="572" name="Google Shape;572;p20"/>
            <p:cNvSpPr/>
            <p:nvPr/>
          </p:nvSpPr>
          <p:spPr>
            <a:xfrm rot="5400000">
              <a:off x="6859778" y="2368283"/>
              <a:ext cx="429404" cy="1659647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573" name="Google Shape;573;p20"/>
            <p:cNvSpPr/>
            <p:nvPr/>
          </p:nvSpPr>
          <p:spPr>
            <a:xfrm rot="5400000">
              <a:off x="6885919" y="2413994"/>
              <a:ext cx="377122" cy="1568224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574" name="Google Shape;574;p20"/>
          <p:cNvGrpSpPr/>
          <p:nvPr/>
        </p:nvGrpSpPr>
        <p:grpSpPr>
          <a:xfrm>
            <a:off x="8241897" y="4942032"/>
            <a:ext cx="2570479" cy="479170"/>
            <a:chOff x="6244657" y="3762938"/>
            <a:chExt cx="1659647" cy="429404"/>
          </a:xfrm>
        </p:grpSpPr>
        <p:sp>
          <p:nvSpPr>
            <p:cNvPr id="575" name="Google Shape;575;p20"/>
            <p:cNvSpPr/>
            <p:nvPr/>
          </p:nvSpPr>
          <p:spPr>
            <a:xfrm rot="5400000">
              <a:off x="6859778" y="3147816"/>
              <a:ext cx="429404" cy="1659647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576" name="Google Shape;576;p20"/>
            <p:cNvSpPr/>
            <p:nvPr/>
          </p:nvSpPr>
          <p:spPr>
            <a:xfrm rot="5400000">
              <a:off x="6885919" y="3193527"/>
              <a:ext cx="377122" cy="1568224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583" name="Google Shape;583;p20"/>
          <p:cNvGrpSpPr/>
          <p:nvPr/>
        </p:nvGrpSpPr>
        <p:grpSpPr>
          <a:xfrm>
            <a:off x="4905139" y="2203872"/>
            <a:ext cx="2570479" cy="479170"/>
            <a:chOff x="4008788" y="2203872"/>
            <a:chExt cx="1659647" cy="429404"/>
          </a:xfrm>
        </p:grpSpPr>
        <p:sp>
          <p:nvSpPr>
            <p:cNvPr id="584" name="Google Shape;584;p20"/>
            <p:cNvSpPr/>
            <p:nvPr/>
          </p:nvSpPr>
          <p:spPr>
            <a:xfrm rot="5400000">
              <a:off x="4623910" y="1588750"/>
              <a:ext cx="429404" cy="1659647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585" name="Google Shape;585;p20"/>
            <p:cNvSpPr/>
            <p:nvPr/>
          </p:nvSpPr>
          <p:spPr>
            <a:xfrm rot="5400000">
              <a:off x="4650051" y="1634461"/>
              <a:ext cx="377122" cy="1568224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586" name="Google Shape;586;p20"/>
          <p:cNvGrpSpPr/>
          <p:nvPr/>
        </p:nvGrpSpPr>
        <p:grpSpPr>
          <a:xfrm>
            <a:off x="4905141" y="3534868"/>
            <a:ext cx="2570479" cy="479170"/>
            <a:chOff x="4008788" y="2983405"/>
            <a:chExt cx="1659647" cy="429404"/>
          </a:xfrm>
        </p:grpSpPr>
        <p:sp>
          <p:nvSpPr>
            <p:cNvPr id="587" name="Google Shape;587;p20"/>
            <p:cNvSpPr/>
            <p:nvPr/>
          </p:nvSpPr>
          <p:spPr>
            <a:xfrm rot="5400000">
              <a:off x="4623910" y="2368283"/>
              <a:ext cx="429404" cy="1659647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588" name="Google Shape;588;p20"/>
            <p:cNvSpPr/>
            <p:nvPr/>
          </p:nvSpPr>
          <p:spPr>
            <a:xfrm rot="5400000">
              <a:off x="4650051" y="2413994"/>
              <a:ext cx="377122" cy="1568224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589" name="Google Shape;589;p20"/>
          <p:cNvGrpSpPr/>
          <p:nvPr/>
        </p:nvGrpSpPr>
        <p:grpSpPr>
          <a:xfrm>
            <a:off x="4905141" y="4942032"/>
            <a:ext cx="2570479" cy="479170"/>
            <a:chOff x="4008788" y="3762938"/>
            <a:chExt cx="1659647" cy="429404"/>
          </a:xfrm>
        </p:grpSpPr>
        <p:sp>
          <p:nvSpPr>
            <p:cNvPr id="590" name="Google Shape;590;p20"/>
            <p:cNvSpPr/>
            <p:nvPr/>
          </p:nvSpPr>
          <p:spPr>
            <a:xfrm rot="5400000">
              <a:off x="4623910" y="3147816"/>
              <a:ext cx="429404" cy="1659647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591" name="Google Shape;591;p20"/>
            <p:cNvSpPr/>
            <p:nvPr/>
          </p:nvSpPr>
          <p:spPr>
            <a:xfrm rot="5400000">
              <a:off x="4650051" y="3193527"/>
              <a:ext cx="377122" cy="1568224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598" name="Google Shape;598;p20"/>
          <p:cNvGrpSpPr/>
          <p:nvPr/>
        </p:nvGrpSpPr>
        <p:grpSpPr>
          <a:xfrm>
            <a:off x="1568381" y="2203872"/>
            <a:ext cx="2570479" cy="479170"/>
            <a:chOff x="1772921" y="2203872"/>
            <a:chExt cx="1659647" cy="429404"/>
          </a:xfrm>
        </p:grpSpPr>
        <p:sp>
          <p:nvSpPr>
            <p:cNvPr id="599" name="Google Shape;599;p20"/>
            <p:cNvSpPr/>
            <p:nvPr/>
          </p:nvSpPr>
          <p:spPr>
            <a:xfrm rot="5400000">
              <a:off x="2388042" y="1588750"/>
              <a:ext cx="429404" cy="1659647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00" name="Google Shape;600;p20"/>
            <p:cNvSpPr/>
            <p:nvPr/>
          </p:nvSpPr>
          <p:spPr>
            <a:xfrm rot="5400000">
              <a:off x="2414183" y="1634461"/>
              <a:ext cx="377122" cy="1568224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601" name="Google Shape;601;p20"/>
          <p:cNvGrpSpPr/>
          <p:nvPr/>
        </p:nvGrpSpPr>
        <p:grpSpPr>
          <a:xfrm>
            <a:off x="1568381" y="3572953"/>
            <a:ext cx="2570479" cy="479170"/>
            <a:chOff x="1772921" y="2983405"/>
            <a:chExt cx="1659647" cy="429404"/>
          </a:xfrm>
        </p:grpSpPr>
        <p:sp>
          <p:nvSpPr>
            <p:cNvPr id="602" name="Google Shape;602;p20"/>
            <p:cNvSpPr/>
            <p:nvPr/>
          </p:nvSpPr>
          <p:spPr>
            <a:xfrm rot="5400000">
              <a:off x="2388042" y="2368283"/>
              <a:ext cx="429404" cy="1659647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03" name="Google Shape;603;p20"/>
            <p:cNvSpPr/>
            <p:nvPr/>
          </p:nvSpPr>
          <p:spPr>
            <a:xfrm rot="5400000">
              <a:off x="2414183" y="2413994"/>
              <a:ext cx="377122" cy="1568224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604" name="Google Shape;604;p20"/>
          <p:cNvGrpSpPr/>
          <p:nvPr/>
        </p:nvGrpSpPr>
        <p:grpSpPr>
          <a:xfrm>
            <a:off x="1568380" y="4942033"/>
            <a:ext cx="2570479" cy="479170"/>
            <a:chOff x="1772921" y="3762938"/>
            <a:chExt cx="1659647" cy="429404"/>
          </a:xfrm>
        </p:grpSpPr>
        <p:sp>
          <p:nvSpPr>
            <p:cNvPr id="605" name="Google Shape;605;p20"/>
            <p:cNvSpPr/>
            <p:nvPr/>
          </p:nvSpPr>
          <p:spPr>
            <a:xfrm rot="5400000">
              <a:off x="2388042" y="3147816"/>
              <a:ext cx="429404" cy="1659647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06" name="Google Shape;606;p20"/>
            <p:cNvSpPr/>
            <p:nvPr/>
          </p:nvSpPr>
          <p:spPr>
            <a:xfrm rot="5400000">
              <a:off x="2414183" y="3193528"/>
              <a:ext cx="377122" cy="1568224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613" name="Google Shape;613;p20"/>
          <p:cNvSpPr txBox="1">
            <a:spLocks noGrp="1"/>
          </p:cNvSpPr>
          <p:nvPr>
            <p:ph type="body" idx="1"/>
          </p:nvPr>
        </p:nvSpPr>
        <p:spPr>
          <a:xfrm>
            <a:off x="5266176" y="739488"/>
            <a:ext cx="16596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</a:pPr>
            <a:r>
              <a:rPr lang="zh-CN" altLang="en-US" dirty="0"/>
              <a:t>商業模式</a:t>
            </a:r>
            <a:endParaRPr dirty="0"/>
          </a:p>
        </p:txBody>
      </p:sp>
      <p:sp>
        <p:nvSpPr>
          <p:cNvPr id="625" name="Google Shape;625;p20"/>
          <p:cNvSpPr txBox="1"/>
          <p:nvPr/>
        </p:nvSpPr>
        <p:spPr>
          <a:xfrm>
            <a:off x="8650158" y="5017155"/>
            <a:ext cx="1719051" cy="32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Revenue Streams</a:t>
            </a:r>
            <a:endParaRPr sz="1600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26" name="Google Shape;626;p20"/>
          <p:cNvSpPr txBox="1"/>
          <p:nvPr/>
        </p:nvSpPr>
        <p:spPr>
          <a:xfrm>
            <a:off x="8674222" y="3634280"/>
            <a:ext cx="1705826" cy="32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Channels</a:t>
            </a:r>
            <a:endParaRPr sz="1600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27" name="Google Shape;627;p20"/>
          <p:cNvSpPr txBox="1"/>
          <p:nvPr/>
        </p:nvSpPr>
        <p:spPr>
          <a:xfrm>
            <a:off x="8326534" y="2252638"/>
            <a:ext cx="2301484" cy="32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Key Resources</a:t>
            </a:r>
            <a:endParaRPr sz="1600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28" name="Google Shape;628;p20"/>
          <p:cNvSpPr txBox="1"/>
          <p:nvPr/>
        </p:nvSpPr>
        <p:spPr>
          <a:xfrm>
            <a:off x="5337464" y="5017156"/>
            <a:ext cx="1705826" cy="32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Cost Structure</a:t>
            </a:r>
            <a:endParaRPr sz="1600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29" name="Google Shape;629;p20"/>
          <p:cNvSpPr txBox="1"/>
          <p:nvPr/>
        </p:nvSpPr>
        <p:spPr>
          <a:xfrm>
            <a:off x="5001803" y="3583633"/>
            <a:ext cx="2423556" cy="32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Customer Relationships</a:t>
            </a:r>
            <a:endParaRPr sz="1600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30" name="Google Shape;630;p20"/>
          <p:cNvSpPr txBox="1"/>
          <p:nvPr/>
        </p:nvSpPr>
        <p:spPr>
          <a:xfrm>
            <a:off x="4940002" y="2232104"/>
            <a:ext cx="2516483" cy="32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Key Activities</a:t>
            </a:r>
            <a:endParaRPr sz="1600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31" name="Google Shape;631;p20"/>
          <p:cNvSpPr txBox="1"/>
          <p:nvPr/>
        </p:nvSpPr>
        <p:spPr>
          <a:xfrm>
            <a:off x="1918220" y="5017156"/>
            <a:ext cx="1930400" cy="32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Customer Segments</a:t>
            </a:r>
            <a:endParaRPr sz="1600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32" name="Google Shape;632;p20"/>
          <p:cNvSpPr txBox="1"/>
          <p:nvPr/>
        </p:nvSpPr>
        <p:spPr>
          <a:xfrm>
            <a:off x="1544713" y="3637070"/>
            <a:ext cx="2718788" cy="32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Value Propositions</a:t>
            </a:r>
            <a:endParaRPr sz="1600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33" name="Google Shape;633;p20"/>
          <p:cNvSpPr txBox="1"/>
          <p:nvPr/>
        </p:nvSpPr>
        <p:spPr>
          <a:xfrm>
            <a:off x="1580816" y="2252638"/>
            <a:ext cx="2605209" cy="32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Key Partners</a:t>
            </a:r>
            <a:endParaRPr sz="1600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2508170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9"/>
          <p:cNvGrpSpPr/>
          <p:nvPr/>
        </p:nvGrpSpPr>
        <p:grpSpPr>
          <a:xfrm>
            <a:off x="1184742" y="2943314"/>
            <a:ext cx="2031896" cy="2422770"/>
            <a:chOff x="2042510" y="2336934"/>
            <a:chExt cx="8042118" cy="7430506"/>
          </a:xfrm>
        </p:grpSpPr>
        <p:sp>
          <p:nvSpPr>
            <p:cNvPr id="315" name="Google Shape;315;p9"/>
            <p:cNvSpPr/>
            <p:nvPr/>
          </p:nvSpPr>
          <p:spPr>
            <a:xfrm>
              <a:off x="2042510" y="2336934"/>
              <a:ext cx="8042118" cy="7430506"/>
            </a:xfrm>
            <a:prstGeom prst="roundRect">
              <a:avLst>
                <a:gd name="adj" fmla="val 0"/>
              </a:avLst>
            </a:prstGeom>
            <a:solidFill>
              <a:schemeClr val="lt2">
                <a:alpha val="49803"/>
              </a:schemeClr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18850" tIns="59425" rIns="118850" bIns="59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4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pic>
          <p:nvPicPr>
            <p:cNvPr id="316" name="Google Shape;316;p9" descr="黑暗中的月亮&#10;&#10;中度可信度描述已自动生成"/>
            <p:cNvPicPr preferRelativeResize="0"/>
            <p:nvPr/>
          </p:nvPicPr>
          <p:blipFill rotWithShape="1">
            <a:blip r:embed="rId3">
              <a:alphaModFix amt="42000"/>
            </a:blip>
            <a:srcRect/>
            <a:stretch/>
          </p:blipFill>
          <p:spPr>
            <a:xfrm>
              <a:off x="9149161" y="4761753"/>
              <a:ext cx="935467" cy="1396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9" descr="黑暗中的月亮&#10;&#10;中度可信度描述已自动生成"/>
            <p:cNvPicPr preferRelativeResize="0"/>
            <p:nvPr/>
          </p:nvPicPr>
          <p:blipFill rotWithShape="1">
            <a:blip r:embed="rId3">
              <a:alphaModFix amt="42000"/>
            </a:blip>
            <a:srcRect/>
            <a:stretch/>
          </p:blipFill>
          <p:spPr>
            <a:xfrm flipH="1">
              <a:off x="2110828" y="2985395"/>
              <a:ext cx="935467" cy="13968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8" name="Google Shape;318;p9"/>
          <p:cNvGrpSpPr/>
          <p:nvPr/>
        </p:nvGrpSpPr>
        <p:grpSpPr>
          <a:xfrm>
            <a:off x="1164798" y="2300054"/>
            <a:ext cx="2071785" cy="429404"/>
            <a:chOff x="1030191" y="3365823"/>
            <a:chExt cx="2640245" cy="429404"/>
          </a:xfrm>
        </p:grpSpPr>
        <p:sp>
          <p:nvSpPr>
            <p:cNvPr id="319" name="Google Shape;319;p9"/>
            <p:cNvSpPr/>
            <p:nvPr/>
          </p:nvSpPr>
          <p:spPr>
            <a:xfrm rot="5400000">
              <a:off x="2135611" y="2260402"/>
              <a:ext cx="429404" cy="2640245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 rot="5400000">
              <a:off x="2161752" y="2303010"/>
              <a:ext cx="377122" cy="2565371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rgbClr val="FCFCF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cxnSp>
        <p:nvCxnSpPr>
          <p:cNvPr id="322" name="Google Shape;322;p9"/>
          <p:cNvCxnSpPr/>
          <p:nvPr/>
        </p:nvCxnSpPr>
        <p:spPr>
          <a:xfrm>
            <a:off x="4227949" y="2247864"/>
            <a:ext cx="0" cy="3449767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3" name="Google Shape;323;p9"/>
          <p:cNvCxnSpPr/>
          <p:nvPr/>
        </p:nvCxnSpPr>
        <p:spPr>
          <a:xfrm>
            <a:off x="8157904" y="2247864"/>
            <a:ext cx="0" cy="3449767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4" name="Google Shape;324;p9"/>
          <p:cNvSpPr txBox="1"/>
          <p:nvPr/>
        </p:nvSpPr>
        <p:spPr>
          <a:xfrm>
            <a:off x="1588162" y="2321306"/>
            <a:ext cx="1225056" cy="38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rgbClr val="FCFCFC"/>
                </a:solidFill>
                <a:latin typeface="SimSun"/>
                <a:ea typeface="SimSun"/>
                <a:cs typeface="SimSun"/>
                <a:sym typeface="SimSun"/>
              </a:rPr>
              <a:t>市場區隔</a:t>
            </a:r>
            <a:endParaRPr sz="2000" b="1" dirty="0">
              <a:solidFill>
                <a:srgbClr val="FCFCFC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25" name="Google Shape;325;p9"/>
          <p:cNvSpPr txBox="1"/>
          <p:nvPr/>
        </p:nvSpPr>
        <p:spPr>
          <a:xfrm>
            <a:off x="1323734" y="3090752"/>
            <a:ext cx="1753913" cy="213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人口區隔</a:t>
            </a: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行為區隔</a:t>
            </a: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心理區隔</a:t>
            </a:r>
          </a:p>
        </p:txBody>
      </p:sp>
      <p:grpSp>
        <p:nvGrpSpPr>
          <p:cNvPr id="326" name="Google Shape;326;p9"/>
          <p:cNvGrpSpPr/>
          <p:nvPr/>
        </p:nvGrpSpPr>
        <p:grpSpPr>
          <a:xfrm>
            <a:off x="5221352" y="2943314"/>
            <a:ext cx="2031896" cy="2422770"/>
            <a:chOff x="2042510" y="2336934"/>
            <a:chExt cx="8042118" cy="7430506"/>
          </a:xfrm>
        </p:grpSpPr>
        <p:sp>
          <p:nvSpPr>
            <p:cNvPr id="327" name="Google Shape;327;p9"/>
            <p:cNvSpPr/>
            <p:nvPr/>
          </p:nvSpPr>
          <p:spPr>
            <a:xfrm>
              <a:off x="2042510" y="2336934"/>
              <a:ext cx="8042118" cy="7430506"/>
            </a:xfrm>
            <a:prstGeom prst="roundRect">
              <a:avLst>
                <a:gd name="adj" fmla="val 0"/>
              </a:avLst>
            </a:prstGeom>
            <a:solidFill>
              <a:schemeClr val="lt2">
                <a:alpha val="49803"/>
              </a:schemeClr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18850" tIns="59425" rIns="118850" bIns="59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4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pic>
          <p:nvPicPr>
            <p:cNvPr id="328" name="Google Shape;328;p9" descr="黑暗中的月亮&#10;&#10;中度可信度描述已自动生成"/>
            <p:cNvPicPr preferRelativeResize="0"/>
            <p:nvPr/>
          </p:nvPicPr>
          <p:blipFill rotWithShape="1">
            <a:blip r:embed="rId3">
              <a:alphaModFix amt="42000"/>
            </a:blip>
            <a:srcRect/>
            <a:stretch/>
          </p:blipFill>
          <p:spPr>
            <a:xfrm>
              <a:off x="9149161" y="4761753"/>
              <a:ext cx="935467" cy="1396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9" descr="黑暗中的月亮&#10;&#10;中度可信度描述已自动生成"/>
            <p:cNvPicPr preferRelativeResize="0"/>
            <p:nvPr/>
          </p:nvPicPr>
          <p:blipFill rotWithShape="1">
            <a:blip r:embed="rId3">
              <a:alphaModFix amt="42000"/>
            </a:blip>
            <a:srcRect/>
            <a:stretch/>
          </p:blipFill>
          <p:spPr>
            <a:xfrm flipH="1">
              <a:off x="2110828" y="2985395"/>
              <a:ext cx="935467" cy="13968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0" name="Google Shape;330;p9"/>
          <p:cNvGrpSpPr/>
          <p:nvPr/>
        </p:nvGrpSpPr>
        <p:grpSpPr>
          <a:xfrm>
            <a:off x="5201408" y="2300054"/>
            <a:ext cx="2071785" cy="429404"/>
            <a:chOff x="1030191" y="3365823"/>
            <a:chExt cx="2640245" cy="429404"/>
          </a:xfrm>
        </p:grpSpPr>
        <p:sp>
          <p:nvSpPr>
            <p:cNvPr id="331" name="Google Shape;331;p9"/>
            <p:cNvSpPr/>
            <p:nvPr/>
          </p:nvSpPr>
          <p:spPr>
            <a:xfrm rot="5400000">
              <a:off x="2135611" y="2260402"/>
              <a:ext cx="429404" cy="2640245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 rot="5400000">
              <a:off x="2161752" y="2303010"/>
              <a:ext cx="377122" cy="2565371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rgbClr val="FCFCF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334" name="Google Shape;334;p9"/>
          <p:cNvSpPr txBox="1"/>
          <p:nvPr/>
        </p:nvSpPr>
        <p:spPr>
          <a:xfrm>
            <a:off x="5566387" y="2321306"/>
            <a:ext cx="1341826" cy="38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rgbClr val="FCFCFC"/>
                </a:solidFill>
                <a:latin typeface="SimSun"/>
                <a:ea typeface="SimSun"/>
                <a:cs typeface="SimSun"/>
                <a:sym typeface="SimSun"/>
              </a:rPr>
              <a:t>目標市場</a:t>
            </a:r>
            <a:endParaRPr sz="2000" b="1" dirty="0">
              <a:solidFill>
                <a:srgbClr val="FCFCFC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35" name="Google Shape;335;p9"/>
          <p:cNvSpPr txBox="1"/>
          <p:nvPr/>
        </p:nvSpPr>
        <p:spPr>
          <a:xfrm>
            <a:off x="5360344" y="3090752"/>
            <a:ext cx="1753913" cy="213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對健康意識高、追求天然食品的消費者。進行重點銷售</a:t>
            </a:r>
            <a:endParaRPr sz="16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336" name="Google Shape;336;p9"/>
          <p:cNvGrpSpPr/>
          <p:nvPr/>
        </p:nvGrpSpPr>
        <p:grpSpPr>
          <a:xfrm>
            <a:off x="8975362" y="2943314"/>
            <a:ext cx="2031896" cy="2422770"/>
            <a:chOff x="2042510" y="2336934"/>
            <a:chExt cx="8042118" cy="7430506"/>
          </a:xfrm>
        </p:grpSpPr>
        <p:sp>
          <p:nvSpPr>
            <p:cNvPr id="337" name="Google Shape;337;p9"/>
            <p:cNvSpPr/>
            <p:nvPr/>
          </p:nvSpPr>
          <p:spPr>
            <a:xfrm>
              <a:off x="2042510" y="2336934"/>
              <a:ext cx="8042118" cy="7430506"/>
            </a:xfrm>
            <a:prstGeom prst="roundRect">
              <a:avLst>
                <a:gd name="adj" fmla="val 0"/>
              </a:avLst>
            </a:prstGeom>
            <a:solidFill>
              <a:schemeClr val="lt2">
                <a:alpha val="49803"/>
              </a:schemeClr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18850" tIns="59425" rIns="118850" bIns="59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4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pic>
          <p:nvPicPr>
            <p:cNvPr id="338" name="Google Shape;338;p9" descr="黑暗中的月亮&#10;&#10;中度可信度描述已自动生成"/>
            <p:cNvPicPr preferRelativeResize="0"/>
            <p:nvPr/>
          </p:nvPicPr>
          <p:blipFill rotWithShape="1">
            <a:blip r:embed="rId3">
              <a:alphaModFix amt="42000"/>
            </a:blip>
            <a:srcRect/>
            <a:stretch/>
          </p:blipFill>
          <p:spPr>
            <a:xfrm>
              <a:off x="9149161" y="4761753"/>
              <a:ext cx="935467" cy="1396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9" descr="黑暗中的月亮&#10;&#10;中度可信度描述已自动生成"/>
            <p:cNvPicPr preferRelativeResize="0"/>
            <p:nvPr/>
          </p:nvPicPr>
          <p:blipFill rotWithShape="1">
            <a:blip r:embed="rId3">
              <a:alphaModFix amt="42000"/>
            </a:blip>
            <a:srcRect/>
            <a:stretch/>
          </p:blipFill>
          <p:spPr>
            <a:xfrm flipH="1">
              <a:off x="2110828" y="2985395"/>
              <a:ext cx="935467" cy="13968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0" name="Google Shape;340;p9"/>
          <p:cNvGrpSpPr/>
          <p:nvPr/>
        </p:nvGrpSpPr>
        <p:grpSpPr>
          <a:xfrm>
            <a:off x="8955418" y="2300054"/>
            <a:ext cx="2071785" cy="429404"/>
            <a:chOff x="1030191" y="3365823"/>
            <a:chExt cx="2640245" cy="429404"/>
          </a:xfrm>
        </p:grpSpPr>
        <p:sp>
          <p:nvSpPr>
            <p:cNvPr id="341" name="Google Shape;341;p9"/>
            <p:cNvSpPr/>
            <p:nvPr/>
          </p:nvSpPr>
          <p:spPr>
            <a:xfrm rot="5400000">
              <a:off x="2135611" y="2260402"/>
              <a:ext cx="429404" cy="2640245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 rot="5400000">
              <a:off x="2161752" y="2303010"/>
              <a:ext cx="377122" cy="2565371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rgbClr val="FCFCF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344" name="Google Shape;344;p9"/>
          <p:cNvSpPr txBox="1"/>
          <p:nvPr/>
        </p:nvSpPr>
        <p:spPr>
          <a:xfrm>
            <a:off x="9380750" y="2321306"/>
            <a:ext cx="1221120" cy="38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rgbClr val="FCFCFC"/>
                </a:solidFill>
                <a:latin typeface="SimSun"/>
                <a:ea typeface="SimSun"/>
                <a:cs typeface="SimSun"/>
                <a:sym typeface="SimSun"/>
              </a:rPr>
              <a:t>市場定位</a:t>
            </a:r>
            <a:endParaRPr sz="2000" b="1" dirty="0">
              <a:solidFill>
                <a:srgbClr val="FCFCFC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45" name="Google Shape;345;p9"/>
          <p:cNvSpPr txBox="1"/>
          <p:nvPr/>
        </p:nvSpPr>
        <p:spPr>
          <a:xfrm>
            <a:off x="9114354" y="3090752"/>
            <a:ext cx="1753913" cy="213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獨特的藥草茶飲店、客製化的飲品、舒適的用餐環境</a:t>
            </a:r>
            <a:endParaRPr dirty="0"/>
          </a:p>
        </p:txBody>
      </p:sp>
      <p:sp>
        <p:nvSpPr>
          <p:cNvPr id="346" name="Google Shape;346;p9"/>
          <p:cNvSpPr txBox="1">
            <a:spLocks noGrp="1"/>
          </p:cNvSpPr>
          <p:nvPr>
            <p:ph type="body" idx="1"/>
          </p:nvPr>
        </p:nvSpPr>
        <p:spPr>
          <a:xfrm>
            <a:off x="5140455" y="739488"/>
            <a:ext cx="19111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</a:pPr>
            <a:r>
              <a:rPr lang="zh-TW" altLang="en-US" dirty="0"/>
              <a:t>市場分析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575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17"/>
          <p:cNvGrpSpPr/>
          <p:nvPr/>
        </p:nvGrpSpPr>
        <p:grpSpPr>
          <a:xfrm>
            <a:off x="857250" y="1258508"/>
            <a:ext cx="10287000" cy="5156770"/>
            <a:chOff x="857250" y="1974380"/>
            <a:chExt cx="10287000" cy="4440897"/>
          </a:xfrm>
        </p:grpSpPr>
        <p:sp>
          <p:nvSpPr>
            <p:cNvPr id="485" name="Google Shape;485;p17"/>
            <p:cNvSpPr/>
            <p:nvPr/>
          </p:nvSpPr>
          <p:spPr>
            <a:xfrm>
              <a:off x="857250" y="2242245"/>
              <a:ext cx="10287000" cy="4173032"/>
            </a:xfrm>
            <a:prstGeom prst="roundRect">
              <a:avLst>
                <a:gd name="adj" fmla="val 5940"/>
              </a:avLst>
            </a:prstGeom>
            <a:solidFill>
              <a:schemeClr val="lt1">
                <a:alpha val="28627"/>
              </a:schemeClr>
            </a:soli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88" name="Google Shape;488;p17"/>
            <p:cNvSpPr/>
            <p:nvPr/>
          </p:nvSpPr>
          <p:spPr>
            <a:xfrm rot="5400000">
              <a:off x="5933645" y="563963"/>
              <a:ext cx="377122" cy="3197956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489" name="Google Shape;489;p17"/>
          <p:cNvSpPr txBox="1"/>
          <p:nvPr/>
        </p:nvSpPr>
        <p:spPr>
          <a:xfrm>
            <a:off x="6208767" y="1732694"/>
            <a:ext cx="4667779" cy="4506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20000"/>
              </a:lnSpc>
              <a:buClr>
                <a:srgbClr val="3F3F3F"/>
              </a:buClr>
              <a:buSzPts val="1600"/>
              <a:buFont typeface="Calibri"/>
              <a:buAutoNum type="arabicPeriod"/>
            </a:pP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消費者的議價能力</a:t>
            </a:r>
            <a:r>
              <a:rPr lang="en-US" altLang="zh-CN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對於追求健康的消費者來說，議價能力不會高，但是對健康需求不高的消費者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來說，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議價能力則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會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提高。</a:t>
            </a:r>
          </a:p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AutoNum type="arabicPeriod"/>
            </a:pP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供應商的議價能力</a:t>
            </a:r>
            <a:r>
              <a:rPr lang="en-US" altLang="zh-CN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種植藥草的供應商不多，代表供應商議價就會提高，建立跟供應商長期合作關係，或者取得更優惠的價格以及其他折扣，就會降低供應商議價能力的影響。</a:t>
            </a:r>
          </a:p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AutoNum type="arabicPeriod"/>
            </a:pP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潛在進入者的威脅</a:t>
            </a:r>
            <a:r>
              <a:rPr lang="en-US" altLang="zh-CN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目前藥草茶飲沒有到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達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飽和狀態、進入這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個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市場的門檻也較低，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所以在潛在競爭者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進入市場後也會讓現有的藥草茶飲店的銷售額及利潤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受到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影響。</a:t>
            </a:r>
          </a:p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AutoNum type="arabicPeriod"/>
            </a:pP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替代品的威脅</a:t>
            </a:r>
            <a:r>
              <a:rPr lang="en-US" altLang="zh-CN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手搖飲、果汁、水、能量飲料。</a:t>
            </a:r>
          </a:p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AutoNum type="arabicPeriod"/>
            </a:pP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現有競爭者的威脅</a:t>
            </a:r>
            <a:r>
              <a:rPr lang="en-US" altLang="zh-CN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競爭較高，競爭對手有各式的手搖飲店，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其中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手搖飲店還會不定時推出新品。</a:t>
            </a:r>
          </a:p>
        </p:txBody>
      </p:sp>
      <p:grpSp>
        <p:nvGrpSpPr>
          <p:cNvPr id="490" name="Google Shape;490;p17"/>
          <p:cNvGrpSpPr/>
          <p:nvPr/>
        </p:nvGrpSpPr>
        <p:grpSpPr>
          <a:xfrm>
            <a:off x="1174278" y="1922415"/>
            <a:ext cx="4140000" cy="4140000"/>
            <a:chOff x="1582583" y="2793408"/>
            <a:chExt cx="3143221" cy="3164865"/>
          </a:xfrm>
        </p:grpSpPr>
        <p:sp>
          <p:nvSpPr>
            <p:cNvPr id="491" name="Google Shape;491;p17"/>
            <p:cNvSpPr/>
            <p:nvPr/>
          </p:nvSpPr>
          <p:spPr>
            <a:xfrm>
              <a:off x="1886355" y="3131756"/>
              <a:ext cx="2467737" cy="2467737"/>
            </a:xfrm>
            <a:prstGeom prst="ellipse">
              <a:avLst/>
            </a:prstGeom>
            <a:noFill/>
            <a:ln w="10775" cap="flat" cmpd="sng">
              <a:solidFill>
                <a:srgbClr val="0A223C"/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77700" tIns="38850" rIns="77700" bIns="38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3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3982380" y="3996173"/>
              <a:ext cx="743424" cy="743424"/>
            </a:xfrm>
            <a:prstGeom prst="ellipse">
              <a:avLst/>
            </a:prstGeom>
            <a:solidFill>
              <a:schemeClr val="lt1"/>
            </a:solidFill>
            <a:ln w="10775" cap="flat" cmpd="sng">
              <a:solidFill>
                <a:srgbClr val="0A223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7700" tIns="38850" rIns="77700" bIns="38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1582583" y="3996173"/>
              <a:ext cx="743424" cy="743424"/>
            </a:xfrm>
            <a:prstGeom prst="ellipse">
              <a:avLst/>
            </a:prstGeom>
            <a:solidFill>
              <a:schemeClr val="lt1"/>
            </a:solidFill>
            <a:ln w="10775" cap="flat" cmpd="sng">
              <a:solidFill>
                <a:srgbClr val="0A223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7700" tIns="38850" rIns="77700" bIns="38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2753032" y="2793408"/>
              <a:ext cx="743424" cy="743424"/>
            </a:xfrm>
            <a:prstGeom prst="ellipse">
              <a:avLst/>
            </a:prstGeom>
            <a:solidFill>
              <a:schemeClr val="lt1"/>
            </a:solidFill>
            <a:ln w="10775" cap="flat" cmpd="sng">
              <a:solidFill>
                <a:srgbClr val="0A223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7700" tIns="38850" rIns="77700" bIns="38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2753032" y="5214849"/>
              <a:ext cx="743424" cy="743424"/>
            </a:xfrm>
            <a:prstGeom prst="ellipse">
              <a:avLst/>
            </a:prstGeom>
            <a:solidFill>
              <a:schemeClr val="lt1"/>
            </a:solidFill>
            <a:ln w="10775" cap="flat" cmpd="sng">
              <a:solidFill>
                <a:srgbClr val="0A223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7700" tIns="38850" rIns="77700" bIns="38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cxnSp>
          <p:nvCxnSpPr>
            <p:cNvPr id="496" name="Google Shape;496;p17"/>
            <p:cNvCxnSpPr>
              <a:cxnSpLocks/>
              <a:stCxn id="494" idx="4"/>
            </p:cNvCxnSpPr>
            <p:nvPr/>
          </p:nvCxnSpPr>
          <p:spPr>
            <a:xfrm>
              <a:off x="3124744" y="3536832"/>
              <a:ext cx="2400" cy="337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7" name="Google Shape;497;p17"/>
            <p:cNvCxnSpPr>
              <a:endCxn id="493" idx="6"/>
            </p:cNvCxnSpPr>
            <p:nvPr/>
          </p:nvCxnSpPr>
          <p:spPr>
            <a:xfrm rot="10800000">
              <a:off x="2326007" y="4367885"/>
              <a:ext cx="1656300" cy="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8" name="Google Shape;498;p17"/>
            <p:cNvCxnSpPr>
              <a:endCxn id="493" idx="6"/>
            </p:cNvCxnSpPr>
            <p:nvPr/>
          </p:nvCxnSpPr>
          <p:spPr>
            <a:xfrm flipH="1">
              <a:off x="2326007" y="4365485"/>
              <a:ext cx="306600" cy="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9" name="Google Shape;499;p17"/>
            <p:cNvCxnSpPr>
              <a:endCxn id="495" idx="0"/>
            </p:cNvCxnSpPr>
            <p:nvPr/>
          </p:nvCxnSpPr>
          <p:spPr>
            <a:xfrm>
              <a:off x="3122344" y="4861449"/>
              <a:ext cx="2400" cy="353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00" name="Google Shape;500;p17"/>
            <p:cNvSpPr/>
            <p:nvPr/>
          </p:nvSpPr>
          <p:spPr>
            <a:xfrm>
              <a:off x="2631233" y="3874374"/>
              <a:ext cx="987022" cy="987022"/>
            </a:xfrm>
            <a:prstGeom prst="ellipse">
              <a:avLst/>
            </a:prstGeom>
            <a:solidFill>
              <a:srgbClr val="0A233E"/>
            </a:solidFill>
            <a:ln w="10775" cap="flat" cmpd="sng">
              <a:solidFill>
                <a:srgbClr val="0A223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7700" tIns="38850" rIns="77700" bIns="38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4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501" name="Google Shape;501;p17"/>
          <p:cNvGrpSpPr/>
          <p:nvPr/>
        </p:nvGrpSpPr>
        <p:grpSpPr>
          <a:xfrm>
            <a:off x="5588494" y="3862935"/>
            <a:ext cx="410759" cy="258960"/>
            <a:chOff x="4960457" y="3970611"/>
            <a:chExt cx="751072" cy="473508"/>
          </a:xfrm>
        </p:grpSpPr>
        <p:sp>
          <p:nvSpPr>
            <p:cNvPr id="502" name="Google Shape;502;p17"/>
            <p:cNvSpPr/>
            <p:nvPr/>
          </p:nvSpPr>
          <p:spPr>
            <a:xfrm>
              <a:off x="4960457" y="3970611"/>
              <a:ext cx="473508" cy="473508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rgbClr val="0E2F53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5238021" y="3970611"/>
              <a:ext cx="473508" cy="473508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rgbClr val="0E2F53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504" name="Google Shape;504;p17"/>
          <p:cNvSpPr txBox="1">
            <a:spLocks noGrp="1"/>
          </p:cNvSpPr>
          <p:nvPr>
            <p:ph type="body" idx="1"/>
          </p:nvPr>
        </p:nvSpPr>
        <p:spPr>
          <a:xfrm>
            <a:off x="5269407" y="741961"/>
            <a:ext cx="16531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</a:pPr>
            <a:r>
              <a:rPr lang="zh-TW" altLang="en-US" dirty="0"/>
              <a:t>五力分析</a:t>
            </a:r>
            <a:endParaRPr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F541D6-B936-4EC6-8AB5-31E7200F45C6}"/>
              </a:ext>
            </a:extLst>
          </p:cNvPr>
          <p:cNvSpPr txBox="1"/>
          <p:nvPr/>
        </p:nvSpPr>
        <p:spPr>
          <a:xfrm>
            <a:off x="2717478" y="2036719"/>
            <a:ext cx="979179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4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潛在進入者的威脅</a:t>
            </a:r>
          </a:p>
          <a:p>
            <a:pPr algn="ctr"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6A9F528-A5BC-47A8-9D22-1F53D308830B}"/>
              </a:ext>
            </a:extLst>
          </p:cNvPr>
          <p:cNvSpPr txBox="1"/>
          <p:nvPr/>
        </p:nvSpPr>
        <p:spPr>
          <a:xfrm>
            <a:off x="1174168" y="3610953"/>
            <a:ext cx="979179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4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供應商</a:t>
            </a:r>
            <a:br>
              <a:rPr lang="en-US" altLang="zh-TW" sz="14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</a:br>
            <a:r>
              <a:rPr lang="zh-TW" altLang="en-US" sz="14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議價能力</a:t>
            </a:r>
          </a:p>
          <a:p>
            <a:pPr algn="ctr"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ADADFC8-B47F-47B4-93E7-78273B3435DA}"/>
              </a:ext>
            </a:extLst>
          </p:cNvPr>
          <p:cNvSpPr txBox="1"/>
          <p:nvPr/>
        </p:nvSpPr>
        <p:spPr>
          <a:xfrm>
            <a:off x="2717477" y="5216963"/>
            <a:ext cx="979179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4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替代品</a:t>
            </a:r>
            <a:br>
              <a:rPr lang="en-US" altLang="zh-TW" sz="14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</a:br>
            <a:r>
              <a:rPr lang="zh-TW" altLang="en-US" sz="14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的威脅</a:t>
            </a:r>
          </a:p>
          <a:p>
            <a:pPr algn="ctr"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CAE9C32-D9B3-444E-B66C-9CAB892091DC}"/>
              </a:ext>
            </a:extLst>
          </p:cNvPr>
          <p:cNvSpPr txBox="1"/>
          <p:nvPr/>
        </p:nvSpPr>
        <p:spPr>
          <a:xfrm>
            <a:off x="4359355" y="3610953"/>
            <a:ext cx="979179" cy="69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4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消費者</a:t>
            </a:r>
            <a:br>
              <a:rPr lang="en-US" altLang="zh-TW" sz="14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</a:br>
            <a:r>
              <a:rPr lang="zh-TW" altLang="en-US" sz="14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議價能力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04D72FF-9300-4C40-9213-DEE438FDA8B6}"/>
              </a:ext>
            </a:extLst>
          </p:cNvPr>
          <p:cNvSpPr txBox="1"/>
          <p:nvPr/>
        </p:nvSpPr>
        <p:spPr>
          <a:xfrm>
            <a:off x="2492353" y="3613304"/>
            <a:ext cx="1440617" cy="783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  <a:latin typeface="SimSun"/>
                <a:ea typeface="SimSun"/>
                <a:cs typeface="SimSun"/>
                <a:sym typeface="SimSun"/>
              </a:rPr>
              <a:t>現有競爭者</a:t>
            </a:r>
            <a:br>
              <a:rPr lang="en-US" altLang="zh-TW" sz="1600" dirty="0">
                <a:solidFill>
                  <a:schemeClr val="bg1"/>
                </a:solidFill>
                <a:latin typeface="SimSun"/>
                <a:ea typeface="SimSun"/>
                <a:cs typeface="SimSun"/>
                <a:sym typeface="SimSun"/>
              </a:rPr>
            </a:br>
            <a:r>
              <a:rPr lang="zh-TW" altLang="en-US" sz="1600" dirty="0">
                <a:solidFill>
                  <a:schemeClr val="bg1"/>
                </a:solidFill>
                <a:latin typeface="SimSun"/>
                <a:ea typeface="SimSun"/>
                <a:cs typeface="SimSun"/>
                <a:sym typeface="SimSun"/>
              </a:rPr>
              <a:t>的競爭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441318"/>
      </p:ext>
    </p:extLst>
  </p:cSld>
  <p:clrMapOvr>
    <a:masterClrMapping/>
  </p:clrMapOvr>
</p:sld>
</file>

<file path=ppt/theme/theme1.xml><?xml version="1.0" encoding="utf-8"?>
<a:theme xmlns:a="http://schemas.openxmlformats.org/drawingml/2006/main" name="51PPT模板网   www.51pptmoban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E2F53"/>
      </a:accent1>
      <a:accent2>
        <a:srgbClr val="315C68"/>
      </a:accent2>
      <a:accent3>
        <a:srgbClr val="F1A3A6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564</Words>
  <Application>Microsoft Office PowerPoint</Application>
  <PresentationFormat>寬螢幕</PresentationFormat>
  <Paragraphs>92</Paragraphs>
  <Slides>10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4" baseType="lpstr">
      <vt:lpstr>SimSun</vt:lpstr>
      <vt:lpstr>Arial</vt:lpstr>
      <vt:lpstr>Calibri</vt:lpstr>
      <vt:lpstr>51PPT模板网   www.51pptmoban.com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新奇</dc:creator>
  <cp:lastModifiedBy>若蓁 徐</cp:lastModifiedBy>
  <cp:revision>19</cp:revision>
  <dcterms:created xsi:type="dcterms:W3CDTF">2022-06-27T09:15:01Z</dcterms:created>
  <dcterms:modified xsi:type="dcterms:W3CDTF">2024-05-16T11:20:01Z</dcterms:modified>
</cp:coreProperties>
</file>